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6" r:id="rId68"/>
    <p:sldId id="325" r:id="rId69"/>
    <p:sldId id="327" r:id="rId70"/>
    <p:sldId id="328" r:id="rId71"/>
    <p:sldId id="329" r:id="rId72"/>
    <p:sldId id="330" r:id="rId73"/>
    <p:sldId id="331" r:id="rId74"/>
    <p:sldId id="332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7" autoAdjust="0"/>
    <p:restoredTop sz="85226" autoAdjust="0"/>
  </p:normalViewPr>
  <p:slideViewPr>
    <p:cSldViewPr snapToGrid="0">
      <p:cViewPr varScale="1">
        <p:scale>
          <a:sx n="90" d="100"/>
          <a:sy n="90" d="100"/>
        </p:scale>
        <p:origin x="2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F362C-A600-48D2-9EC5-16CBF10909E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9B69-792D-4B3B-863E-B9F2F7B2F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1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number of packets sent in each conversation you can see that 4 of them sent 39+ packets. The other 9 IPs sent 5-8 packets, which seems odd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9B69-792D-4B3B-863E-B9F2F7B2F5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3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number of packets sent in each conversation you can see that 4 of them sent 39+ packets. The other 9 IPs sent 5-8 packets, which seems odd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9B69-792D-4B3B-863E-B9F2F7B2F5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5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number of packets sent in each conversation you can see that 4 of them sent 39+ packets. The other 9 IPs sent 5-8 packets, which seems odd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9B69-792D-4B3B-863E-B9F2F7B2F5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2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 at the number of packets sent in each conversation you can see that 4 of them sent 39+ packets. The other 9 IPs sent 5-8 packets, which seems odd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9B69-792D-4B3B-863E-B9F2F7B2F5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2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63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6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6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1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0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35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73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3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2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1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4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6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0F2084-510D-458E-A80A-097ED9FFD00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3070C0-D6A5-4407-AA07-FEB24A9B9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1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78D09-57DE-4952-A0B1-290B57A84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NSA Codebreaker 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3661A-71B3-49AC-BFC1-D6DC6EC83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Armer</a:t>
            </a:r>
          </a:p>
        </p:txBody>
      </p:sp>
    </p:spTree>
    <p:extLst>
      <p:ext uri="{BB962C8B-B14F-4D97-AF65-F5344CB8AC3E}">
        <p14:creationId xmlns:p14="http://schemas.microsoft.com/office/powerpoint/2010/main" val="1393455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Snort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663240" cy="1082694"/>
          </a:xfrm>
        </p:spPr>
        <p:txBody>
          <a:bodyPr anchor="t">
            <a:normAutofit/>
          </a:bodyPr>
          <a:lstStyle/>
          <a:p>
            <a:r>
              <a:rPr lang="en-US" dirty="0"/>
              <a:t>Search through snort alerts using grep</a:t>
            </a:r>
          </a:p>
          <a:p>
            <a:pPr lvl="1"/>
            <a:r>
              <a:rPr lang="en-US" dirty="0"/>
              <a:t>One false positive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8CD0A-2A40-4A84-8C0B-9323A429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70" y="2298702"/>
            <a:ext cx="7029392" cy="34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89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Malicious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663240" cy="1082694"/>
          </a:xfrm>
        </p:spPr>
        <p:txBody>
          <a:bodyPr anchor="t">
            <a:normAutofit/>
          </a:bodyPr>
          <a:lstStyle/>
          <a:p>
            <a:r>
              <a:rPr lang="en-US" dirty="0"/>
              <a:t>Malicious Traffic highlighted black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A6C17-D821-42F1-A975-53F4EAE84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49"/>
          <a:stretch/>
        </p:blipFill>
        <p:spPr>
          <a:xfrm>
            <a:off x="1786337" y="1870619"/>
            <a:ext cx="9414657" cy="383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Analyze C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4641850"/>
          </a:xfrm>
        </p:spPr>
        <p:txBody>
          <a:bodyPr anchor="t"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authentication scheme</a:t>
            </a:r>
          </a:p>
          <a:p>
            <a:pPr lvl="1"/>
            <a:r>
              <a:rPr lang="en-US" dirty="0"/>
              <a:t>Write exploit if vulnerability found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Wireshark</a:t>
            </a:r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94019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Analyze C Source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BEEEB-8605-463D-ABA0-E2C8422E6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80" y="1220646"/>
            <a:ext cx="10217782" cy="46211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EA49A0-4C2C-4562-99A1-FB46D7712D74}"/>
              </a:ext>
            </a:extLst>
          </p:cNvPr>
          <p:cNvSpPr/>
          <p:nvPr/>
        </p:nvSpPr>
        <p:spPr>
          <a:xfrm>
            <a:off x="1917700" y="1498439"/>
            <a:ext cx="3632200" cy="14146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C40088-B92A-4937-AAF3-AC51EA8E99B4}"/>
              </a:ext>
            </a:extLst>
          </p:cNvPr>
          <p:cNvSpPr/>
          <p:nvPr/>
        </p:nvSpPr>
        <p:spPr>
          <a:xfrm>
            <a:off x="1917700" y="3117538"/>
            <a:ext cx="4514850" cy="11306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F6B84-72DD-44D8-85C5-3D5DDD150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41079" r="52874" b="34218"/>
          <a:stretch/>
        </p:blipFill>
        <p:spPr>
          <a:xfrm>
            <a:off x="2898771" y="4452611"/>
            <a:ext cx="8401052" cy="21028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B105E-94A4-4FD7-BB7A-1A998794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5929" r="60767" b="64943"/>
          <a:stretch/>
        </p:blipFill>
        <p:spPr>
          <a:xfrm>
            <a:off x="5280860" y="1137911"/>
            <a:ext cx="6540502" cy="23486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3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Analyze C 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C865C-F57E-4999-A0A9-96844F7A2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15" y="1006042"/>
            <a:ext cx="10368880" cy="45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5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Analyze C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4641850"/>
          </a:xfrm>
        </p:spPr>
        <p:txBody>
          <a:bodyPr anchor="t"/>
          <a:lstStyle/>
          <a:p>
            <a:r>
              <a:rPr lang="en-US" dirty="0"/>
              <a:t>Vulnerability</a:t>
            </a:r>
          </a:p>
          <a:p>
            <a:pPr lvl="1"/>
            <a:r>
              <a:rPr lang="en-US" dirty="0"/>
              <a:t>Partial Hash Collision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Reason</a:t>
            </a:r>
          </a:p>
          <a:p>
            <a:pPr lvl="1"/>
            <a:r>
              <a:rPr lang="en-US" dirty="0"/>
              <a:t>Can tell authenticator size of password</a:t>
            </a:r>
          </a:p>
          <a:p>
            <a:pPr lvl="1"/>
            <a:r>
              <a:rPr lang="en-US" dirty="0"/>
              <a:t>Size is used in hash and compare function</a:t>
            </a:r>
          </a:p>
        </p:txBody>
      </p:sp>
    </p:spTree>
    <p:extLst>
      <p:ext uri="{BB962C8B-B14F-4D97-AF65-F5344CB8AC3E}">
        <p14:creationId xmlns:p14="http://schemas.microsoft.com/office/powerpoint/2010/main" val="153516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Analyze C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219002"/>
          </a:xfrm>
        </p:spPr>
        <p:txBody>
          <a:bodyPr anchor="t"/>
          <a:lstStyle/>
          <a:p>
            <a:r>
              <a:rPr lang="en-US" dirty="0"/>
              <a:t>Retrieved first password using Wireshark</a:t>
            </a:r>
          </a:p>
          <a:p>
            <a:r>
              <a:rPr lang="en-US" dirty="0"/>
              <a:t>Wrote Python script to find collision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E84EF-9C21-4164-846C-8E0445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5875" r="10028" b="43689"/>
          <a:stretch/>
        </p:blipFill>
        <p:spPr>
          <a:xfrm>
            <a:off x="2697764" y="2320042"/>
            <a:ext cx="8009926" cy="40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46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3 -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0"/>
            <a:ext cx="10018713" cy="1769915"/>
          </a:xfrm>
        </p:spPr>
        <p:txBody>
          <a:bodyPr anchor="t">
            <a:normAutofit/>
          </a:bodyPr>
          <a:lstStyle/>
          <a:p>
            <a:r>
              <a:rPr lang="en-US" dirty="0"/>
              <a:t>Password format needed to exploit</a:t>
            </a:r>
          </a:p>
          <a:p>
            <a:pPr lvl="1"/>
            <a:r>
              <a:rPr lang="en-US" dirty="0"/>
              <a:t>&lt;opt size&gt;&lt;password&gt;&lt;next password&gt;</a:t>
            </a:r>
          </a:p>
          <a:p>
            <a:pPr lvl="1"/>
            <a:r>
              <a:rPr lang="en-US" dirty="0"/>
              <a:t>0x045cca7cfb5cca7cfb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669CC-6701-4E28-906B-216CFD9421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4" b="16788"/>
          <a:stretch/>
        </p:blipFill>
        <p:spPr>
          <a:xfrm>
            <a:off x="2031669" y="3012227"/>
            <a:ext cx="9189835" cy="11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1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4 - Analyze Linux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4641850"/>
          </a:xfrm>
        </p:spPr>
        <p:txBody>
          <a:bodyPr anchor="t"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function used to authenticate critical messages</a:t>
            </a:r>
          </a:p>
          <a:p>
            <a:pPr lvl="1"/>
            <a:r>
              <a:rPr lang="en-US" dirty="0"/>
              <a:t>Vulnerability to authenticate arbitrary messages</a:t>
            </a:r>
          </a:p>
          <a:p>
            <a:pPr lvl="1"/>
            <a:r>
              <a:rPr lang="en-US" dirty="0"/>
              <a:t>No source code</a:t>
            </a:r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IDA Pro</a:t>
            </a:r>
          </a:p>
          <a:p>
            <a:pPr lvl="1"/>
            <a:r>
              <a:rPr lang="en-US" dirty="0"/>
              <a:t>Wireshark</a:t>
            </a:r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14054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4 - Legitimate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4791541" cy="4641850"/>
          </a:xfrm>
        </p:spPr>
        <p:txBody>
          <a:bodyPr anchor="t"/>
          <a:lstStyle/>
          <a:p>
            <a:r>
              <a:rPr lang="en-US" dirty="0"/>
              <a:t>Wireshark capture</a:t>
            </a:r>
          </a:p>
          <a:p>
            <a:pPr lvl="1"/>
            <a:r>
              <a:rPr lang="en-US" dirty="0"/>
              <a:t>MQTT message to log Hello World</a:t>
            </a:r>
          </a:p>
          <a:p>
            <a:endParaRPr lang="en-US" dirty="0"/>
          </a:p>
          <a:p>
            <a:r>
              <a:rPr lang="en-US" dirty="0"/>
              <a:t>Message Contents</a:t>
            </a:r>
          </a:p>
          <a:p>
            <a:pPr lvl="1"/>
            <a:r>
              <a:rPr lang="en-US" dirty="0"/>
              <a:t>MQTT topic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16 bytes</a:t>
            </a:r>
          </a:p>
          <a:p>
            <a:pPr lvl="1"/>
            <a:r>
              <a:rPr lang="en-US" dirty="0"/>
              <a:t>RSA signature</a:t>
            </a:r>
          </a:p>
          <a:p>
            <a:pPr lvl="2"/>
            <a:r>
              <a:rPr lang="en-US" dirty="0"/>
              <a:t>512 bytes</a:t>
            </a:r>
          </a:p>
          <a:p>
            <a:pPr lvl="1"/>
            <a:r>
              <a:rPr lang="en-US" dirty="0"/>
              <a:t>Message 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87E1F-DC3F-4C56-80C8-00B8DCF0EE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3"/>
          <a:stretch/>
        </p:blipFill>
        <p:spPr>
          <a:xfrm>
            <a:off x="6344005" y="1109594"/>
            <a:ext cx="5367132" cy="51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3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1 - Analyze Suspicious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4641850"/>
          </a:xfrm>
        </p:spPr>
        <p:txBody>
          <a:bodyPr anchor="t"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</a:t>
            </a:r>
            <a:r>
              <a:rPr lang="en-US" dirty="0" err="1"/>
              <a:t>pcap</a:t>
            </a:r>
            <a:r>
              <a:rPr lang="en-US" dirty="0"/>
              <a:t> containing MQTT traffic</a:t>
            </a:r>
          </a:p>
          <a:p>
            <a:pPr lvl="1"/>
            <a:r>
              <a:rPr lang="en-US" dirty="0"/>
              <a:t>ID 9 malicious  IPs  </a:t>
            </a:r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128508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4 - Legitimate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179245"/>
          </a:xfrm>
        </p:spPr>
        <p:txBody>
          <a:bodyPr anchor="t"/>
          <a:lstStyle/>
          <a:p>
            <a:r>
              <a:rPr lang="en-US" dirty="0"/>
              <a:t>Wireshark capture</a:t>
            </a:r>
          </a:p>
          <a:p>
            <a:pPr lvl="1"/>
            <a:r>
              <a:rPr lang="en-US" dirty="0"/>
              <a:t>Same length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7A915-550A-494E-A1A7-515842B79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03647"/>
            <a:ext cx="10197022" cy="36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1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4 - Legitimate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179245"/>
          </a:xfrm>
        </p:spPr>
        <p:txBody>
          <a:bodyPr anchor="t"/>
          <a:lstStyle/>
          <a:p>
            <a:r>
              <a:rPr lang="en-US" dirty="0"/>
              <a:t>Wireshark capture</a:t>
            </a:r>
          </a:p>
          <a:p>
            <a:pPr lvl="1"/>
            <a:r>
              <a:rPr lang="en-US" dirty="0"/>
              <a:t>Different length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3CD78-6268-4820-B550-3755A948D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214164"/>
            <a:ext cx="10221231" cy="36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– Library Function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2991007"/>
          </a:xfrm>
        </p:spPr>
        <p:txBody>
          <a:bodyPr anchor="t">
            <a:normAutofit/>
          </a:bodyPr>
          <a:lstStyle/>
          <a:p>
            <a:r>
              <a:rPr lang="en-US" dirty="0"/>
              <a:t>Flow of </a:t>
            </a:r>
            <a:r>
              <a:rPr lang="en-US" dirty="0" err="1"/>
              <a:t>validate_msg_signature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Retrieve RSA key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Hash message content using SHA512</a:t>
            </a:r>
          </a:p>
          <a:p>
            <a:pPr lvl="2"/>
            <a:r>
              <a:rPr lang="en-US" dirty="0"/>
              <a:t>message is determined by [</a:t>
            </a:r>
            <a:r>
              <a:rPr lang="en-US" dirty="0" err="1"/>
              <a:t>length_of_message</a:t>
            </a:r>
            <a:r>
              <a:rPr lang="en-US" dirty="0"/>
              <a:t>] – [</a:t>
            </a:r>
            <a:r>
              <a:rPr lang="en-US" dirty="0" err="1"/>
              <a:t>length_of_signature</a:t>
            </a:r>
            <a:r>
              <a:rPr lang="en-US" dirty="0"/>
              <a:t>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Verify RSA signature of the hash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message pointer to [</a:t>
            </a:r>
            <a:r>
              <a:rPr lang="en-US" dirty="0" err="1"/>
              <a:t>offset_of_message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6897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4 - Library Function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2"/>
            <a:ext cx="10018713" cy="1520014"/>
          </a:xfrm>
        </p:spPr>
        <p:txBody>
          <a:bodyPr anchor="t">
            <a:normAutofit/>
          </a:bodyPr>
          <a:lstStyle/>
          <a:p>
            <a:r>
              <a:rPr lang="en-US" dirty="0"/>
              <a:t>Fourth field is key to exploit</a:t>
            </a:r>
          </a:p>
          <a:p>
            <a:pPr lvl="1"/>
            <a:r>
              <a:rPr lang="en-US" dirty="0"/>
              <a:t>Only used after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F97BB-DF37-48EA-88F8-29863945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4" y="2112859"/>
            <a:ext cx="6154601" cy="40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– Fake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2"/>
            <a:ext cx="10018713" cy="1520014"/>
          </a:xfrm>
        </p:spPr>
        <p:txBody>
          <a:bodyPr anchor="t">
            <a:normAutofit/>
          </a:bodyPr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Attach message at end</a:t>
            </a:r>
          </a:p>
          <a:p>
            <a:pPr lvl="1"/>
            <a:r>
              <a:rPr lang="en-US" dirty="0"/>
              <a:t>Adjust last field of header to point to message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885E7-FD78-48AD-9AB4-ECE75305A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90"/>
          <a:stretch/>
        </p:blipFill>
        <p:spPr>
          <a:xfrm>
            <a:off x="1845839" y="2582181"/>
            <a:ext cx="9702620" cy="3949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86A46-B0B4-45E8-A062-60DE681D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39" r="59855" b="34890"/>
          <a:stretch/>
        </p:blipFill>
        <p:spPr>
          <a:xfrm>
            <a:off x="3374934" y="5208657"/>
            <a:ext cx="7337631" cy="69364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0A29AE-A10B-4032-B43C-9A91764E6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5" t="5204" r="82" b="88693"/>
          <a:stretch/>
        </p:blipFill>
        <p:spPr>
          <a:xfrm>
            <a:off x="6370137" y="4607924"/>
            <a:ext cx="4398676" cy="8340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8B00A-A6EC-44D9-926A-ED9629968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2" t="5105" r="60761" b="88419"/>
          <a:stretch/>
        </p:blipFill>
        <p:spPr>
          <a:xfrm>
            <a:off x="4113815" y="3492820"/>
            <a:ext cx="4227288" cy="924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5253EC-587C-4A2A-B621-BFD265B9B954}"/>
              </a:ext>
            </a:extLst>
          </p:cNvPr>
          <p:cNvSpPr/>
          <p:nvPr/>
        </p:nvSpPr>
        <p:spPr>
          <a:xfrm>
            <a:off x="1854200" y="6165850"/>
            <a:ext cx="3816350" cy="3492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1DB60-61B2-4CBC-9094-FB320D2482E9}"/>
              </a:ext>
            </a:extLst>
          </p:cNvPr>
          <p:cNvSpPr/>
          <p:nvPr/>
        </p:nvSpPr>
        <p:spPr>
          <a:xfrm>
            <a:off x="9564886" y="2978245"/>
            <a:ext cx="1827014" cy="29200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EB22C6-49EC-4C84-9CB4-2DD2247AD795}"/>
              </a:ext>
            </a:extLst>
          </p:cNvPr>
          <p:cNvSpPr/>
          <p:nvPr/>
        </p:nvSpPr>
        <p:spPr>
          <a:xfrm>
            <a:off x="3905461" y="2959485"/>
            <a:ext cx="1733339" cy="33858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4 –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2"/>
            <a:ext cx="10018713" cy="1520014"/>
          </a:xfrm>
        </p:spPr>
        <p:txBody>
          <a:bodyPr anchor="t">
            <a:normAutofit/>
          </a:bodyPr>
          <a:lstStyle/>
          <a:p>
            <a:r>
              <a:rPr lang="en-US" dirty="0"/>
              <a:t>Message signature was for Hello World</a:t>
            </a:r>
          </a:p>
          <a:p>
            <a:r>
              <a:rPr lang="en-US" dirty="0"/>
              <a:t>Tello World was logged instead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3D281-036D-4943-995A-9F4450466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2" t="33169" r="2299" b="10542"/>
          <a:stretch/>
        </p:blipFill>
        <p:spPr>
          <a:xfrm>
            <a:off x="6779436" y="2004865"/>
            <a:ext cx="4821899" cy="4513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DB302-A21B-4319-B818-345D884E49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3" r="58834" b="49709"/>
          <a:stretch/>
        </p:blipFill>
        <p:spPr>
          <a:xfrm>
            <a:off x="1420942" y="3356587"/>
            <a:ext cx="4889114" cy="12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Analyze Linux Memory Capture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0"/>
            <a:ext cx="10018713" cy="5109461"/>
          </a:xfrm>
        </p:spPr>
        <p:txBody>
          <a:bodyPr anchor="t"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Linux memory capture</a:t>
            </a:r>
          </a:p>
          <a:p>
            <a:pPr lvl="1"/>
            <a:r>
              <a:rPr lang="en-US" dirty="0"/>
              <a:t>ID MQTT topic attacker is using</a:t>
            </a:r>
          </a:p>
          <a:p>
            <a:pPr lvl="1"/>
            <a:r>
              <a:rPr lang="en-US" dirty="0"/>
              <a:t>ID PID of malicious process</a:t>
            </a:r>
          </a:p>
          <a:p>
            <a:pPr lvl="1"/>
            <a:r>
              <a:rPr lang="en-US" dirty="0"/>
              <a:t>ID information that can be used to find web server</a:t>
            </a:r>
          </a:p>
          <a:p>
            <a:pPr lvl="2"/>
            <a:r>
              <a:rPr lang="en-US" dirty="0"/>
              <a:t>IP can change, need something else</a:t>
            </a:r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IDA Pro</a:t>
            </a:r>
          </a:p>
          <a:p>
            <a:pPr lvl="1"/>
            <a:r>
              <a:rPr lang="en-US" altLang="en-US" dirty="0">
                <a:solidFill>
                  <a:srgbClr val="333333"/>
                </a:solidFill>
                <a:latin typeface="Bitstream Vera Sans Mono"/>
              </a:rPr>
              <a:t>Volatility</a:t>
            </a:r>
            <a:r>
              <a:rPr lang="en-US" altLang="en-US" sz="800" dirty="0"/>
              <a:t> </a:t>
            </a:r>
            <a:endParaRPr lang="en-US" dirty="0"/>
          </a:p>
          <a:p>
            <a:pPr lvl="1"/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079720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Malicious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0"/>
            <a:ext cx="10018713" cy="2029599"/>
          </a:xfrm>
        </p:spPr>
        <p:txBody>
          <a:bodyPr anchor="t">
            <a:normAutofit/>
          </a:bodyPr>
          <a:lstStyle/>
          <a:p>
            <a:r>
              <a:rPr lang="en-US" dirty="0"/>
              <a:t>Ran </a:t>
            </a:r>
            <a:r>
              <a:rPr lang="en-US" dirty="0" err="1"/>
              <a:t>linux_netstat</a:t>
            </a:r>
            <a:endParaRPr lang="en-US" dirty="0"/>
          </a:p>
          <a:p>
            <a:pPr lvl="1"/>
            <a:r>
              <a:rPr lang="en-US" dirty="0"/>
              <a:t>Connection to IP 10.134.97.12 on port 80, by PID 1545</a:t>
            </a:r>
          </a:p>
          <a:p>
            <a:pPr lvl="1"/>
            <a:endParaRPr lang="en-US" dirty="0"/>
          </a:p>
          <a:p>
            <a:r>
              <a:rPr lang="en-US" dirty="0"/>
              <a:t>This gave me the PID to look into further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1B540-55F4-4B04-9315-E5E17507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747" y="3479520"/>
            <a:ext cx="9517838" cy="20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70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Malicious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417784"/>
          </a:xfrm>
        </p:spPr>
        <p:txBody>
          <a:bodyPr anchor="t">
            <a:normAutofit/>
          </a:bodyPr>
          <a:lstStyle/>
          <a:p>
            <a:r>
              <a:rPr lang="en-US" dirty="0"/>
              <a:t>Ran </a:t>
            </a:r>
            <a:r>
              <a:rPr lang="en-US" dirty="0" err="1"/>
              <a:t>linux_proc_dump</a:t>
            </a:r>
            <a:r>
              <a:rPr lang="en-US" dirty="0"/>
              <a:t> for PID 1545</a:t>
            </a:r>
          </a:p>
          <a:p>
            <a:pPr lvl="1"/>
            <a:r>
              <a:rPr lang="en-US" dirty="0"/>
              <a:t>Memory maps</a:t>
            </a:r>
          </a:p>
          <a:p>
            <a:pPr lvl="1"/>
            <a:r>
              <a:rPr lang="en-US" dirty="0"/>
              <a:t>Lists file path of /</a:t>
            </a:r>
            <a:r>
              <a:rPr lang="en-US" dirty="0" err="1"/>
              <a:t>tmp</a:t>
            </a:r>
            <a:r>
              <a:rPr lang="en-US" dirty="0"/>
              <a:t>/bash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0A53E-F434-4956-B7EE-F48B453B5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2922045"/>
            <a:ext cx="10608174" cy="24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Attacker’s MQTT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417784"/>
          </a:xfrm>
        </p:spPr>
        <p:txBody>
          <a:bodyPr anchor="t">
            <a:normAutofit/>
          </a:bodyPr>
          <a:lstStyle/>
          <a:p>
            <a:r>
              <a:rPr lang="en-US" dirty="0"/>
              <a:t>Ran </a:t>
            </a:r>
            <a:r>
              <a:rPr lang="en-US" dirty="0" err="1"/>
              <a:t>linux_proc_dump</a:t>
            </a:r>
            <a:r>
              <a:rPr lang="en-US" dirty="0"/>
              <a:t> for PID 1537</a:t>
            </a:r>
          </a:p>
          <a:p>
            <a:pPr lvl="1"/>
            <a:r>
              <a:rPr lang="en-US" dirty="0"/>
              <a:t>Memory maps</a:t>
            </a:r>
          </a:p>
          <a:p>
            <a:pPr lvl="1"/>
            <a:r>
              <a:rPr lang="en-US" dirty="0"/>
              <a:t>Got address of the process’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8CAAC-D7D4-4F49-9F03-A24D3B397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7"/>
          <a:stretch/>
        </p:blipFill>
        <p:spPr>
          <a:xfrm>
            <a:off x="1294926" y="2925983"/>
            <a:ext cx="10620670" cy="23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1 - Conversations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692149"/>
          </a:xfrm>
        </p:spPr>
        <p:txBody>
          <a:bodyPr anchor="t"/>
          <a:lstStyle/>
          <a:p>
            <a:r>
              <a:rPr lang="en-US" dirty="0"/>
              <a:t>List of IPs who are talking with each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9E66E-A29D-4CEF-BB56-C60840ABD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02" y="2057401"/>
            <a:ext cx="9643367" cy="3152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0116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Attacker’s MQTT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417784"/>
          </a:xfrm>
        </p:spPr>
        <p:txBody>
          <a:bodyPr anchor="t">
            <a:normAutofit/>
          </a:bodyPr>
          <a:lstStyle/>
          <a:p>
            <a:r>
              <a:rPr lang="en-US" dirty="0"/>
              <a:t>Dumped the heap</a:t>
            </a:r>
          </a:p>
          <a:p>
            <a:pPr lvl="1"/>
            <a:r>
              <a:rPr lang="en-US" dirty="0"/>
              <a:t>Ran strings task.1537.0x8750000.vma | grep MODULE</a:t>
            </a:r>
          </a:p>
          <a:p>
            <a:pPr lvl="1"/>
            <a:r>
              <a:rPr lang="en-US" dirty="0"/>
              <a:t>Found codebreaker/MODULE/sys_16575f98/nodes-15411b7b</a:t>
            </a:r>
          </a:p>
        </p:txBody>
      </p:sp>
    </p:spTree>
    <p:extLst>
      <p:ext uri="{BB962C8B-B14F-4D97-AF65-F5344CB8AC3E}">
        <p14:creationId xmlns:p14="http://schemas.microsoft.com/office/powerpoint/2010/main" val="396701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3683906"/>
          </a:xfrm>
        </p:spPr>
        <p:txBody>
          <a:bodyPr anchor="t">
            <a:normAutofit/>
          </a:bodyPr>
          <a:lstStyle/>
          <a:p>
            <a:r>
              <a:rPr lang="en-US" dirty="0"/>
              <a:t>Retrieving Malicious process</a:t>
            </a:r>
          </a:p>
          <a:p>
            <a:pPr lvl="1"/>
            <a:r>
              <a:rPr lang="en-US" dirty="0" err="1"/>
              <a:t>linux_procdump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Dump executable from memory</a:t>
            </a:r>
          </a:p>
          <a:p>
            <a:pPr lvl="1"/>
            <a:r>
              <a:rPr lang="en-US" dirty="0" err="1"/>
              <a:t>linux_find_file</a:t>
            </a:r>
            <a:endParaRPr lang="en-US" dirty="0"/>
          </a:p>
          <a:p>
            <a:pPr lvl="2"/>
            <a:r>
              <a:rPr lang="en-US" dirty="0"/>
              <a:t>Dumps file from cached filesystem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40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900542"/>
          </a:xfrm>
        </p:spPr>
        <p:txBody>
          <a:bodyPr anchor="t">
            <a:normAutofit/>
          </a:bodyPr>
          <a:lstStyle/>
          <a:p>
            <a:r>
              <a:rPr lang="en-US" dirty="0"/>
              <a:t> The Procedure Linkage Table (PLT) needed to be restored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readelf</a:t>
            </a:r>
            <a:r>
              <a:rPr lang="en-US" dirty="0"/>
              <a:t> -D -r bash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BCBCA-6453-439B-836A-15EEC7A60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13" y="2122396"/>
            <a:ext cx="10124337" cy="35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71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900542"/>
          </a:xfrm>
        </p:spPr>
        <p:txBody>
          <a:bodyPr anchor="t">
            <a:normAutofit/>
          </a:bodyPr>
          <a:lstStyle/>
          <a:p>
            <a:r>
              <a:rPr lang="en-US" dirty="0"/>
              <a:t> Used strings in IDA to narrow search</a:t>
            </a:r>
          </a:p>
          <a:p>
            <a:pPr lvl="1"/>
            <a:r>
              <a:rPr lang="en-US" dirty="0"/>
              <a:t>HTTP requests are text based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B46C2-E9D9-4092-AE6A-9C36349DB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"/>
          <a:stretch/>
        </p:blipFill>
        <p:spPr>
          <a:xfrm>
            <a:off x="2049762" y="2334276"/>
            <a:ext cx="9326666" cy="30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03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1900542"/>
          </a:xfrm>
        </p:spPr>
        <p:txBody>
          <a:bodyPr anchor="t">
            <a:normAutofit/>
          </a:bodyPr>
          <a:lstStyle/>
          <a:p>
            <a:r>
              <a:rPr lang="en-US" dirty="0"/>
              <a:t> Followed string references</a:t>
            </a:r>
          </a:p>
          <a:p>
            <a:pPr lvl="1"/>
            <a:r>
              <a:rPr lang="en-US" dirty="0"/>
              <a:t>Took me to the functions to build and check HTTP packets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46DB2-447D-40B7-810B-3C51A842F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78" y="2172344"/>
            <a:ext cx="7514485" cy="43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12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49351"/>
            <a:ext cx="4990323" cy="4280254"/>
          </a:xfrm>
        </p:spPr>
        <p:txBody>
          <a:bodyPr anchor="t">
            <a:normAutofit/>
          </a:bodyPr>
          <a:lstStyle/>
          <a:p>
            <a:r>
              <a:rPr lang="en-US" dirty="0"/>
              <a:t>Check function will check returned HTTP header</a:t>
            </a:r>
          </a:p>
          <a:p>
            <a:r>
              <a:rPr lang="en-US" dirty="0"/>
              <a:t>Stack string is not text based</a:t>
            </a:r>
          </a:p>
          <a:p>
            <a:r>
              <a:rPr lang="en-US" dirty="0"/>
              <a:t>Dynamically calling function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6664-A942-4E14-8326-B388596F3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"/>
          <a:stretch/>
        </p:blipFill>
        <p:spPr>
          <a:xfrm>
            <a:off x="7525341" y="868964"/>
            <a:ext cx="3248483" cy="572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6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49351"/>
            <a:ext cx="9068206" cy="4280254"/>
          </a:xfrm>
        </p:spPr>
        <p:txBody>
          <a:bodyPr anchor="t">
            <a:normAutofit/>
          </a:bodyPr>
          <a:lstStyle/>
          <a:p>
            <a:r>
              <a:rPr lang="en-US" dirty="0"/>
              <a:t>Thought I found the called function</a:t>
            </a:r>
          </a:p>
          <a:p>
            <a:pPr lvl="1"/>
            <a:r>
              <a:rPr lang="en-US" dirty="0"/>
              <a:t>Matched arguments passed in</a:t>
            </a:r>
          </a:p>
          <a:p>
            <a:pPr lvl="1"/>
            <a:r>
              <a:rPr lang="en-US" dirty="0"/>
              <a:t>Matched expected return value</a:t>
            </a:r>
          </a:p>
          <a:p>
            <a:pPr lvl="1"/>
            <a:r>
              <a:rPr lang="en-US" dirty="0"/>
              <a:t>Was used to check that 2 arguments matched</a:t>
            </a:r>
          </a:p>
          <a:p>
            <a:pPr lvl="1"/>
            <a:endParaRPr lang="en-US" dirty="0"/>
          </a:p>
          <a:p>
            <a:r>
              <a:rPr lang="en-US" dirty="0"/>
              <a:t>Where I went wrong</a:t>
            </a:r>
          </a:p>
          <a:p>
            <a:pPr lvl="1"/>
            <a:r>
              <a:rPr lang="en-US" dirty="0"/>
              <a:t>Got hung up on this was the right function</a:t>
            </a:r>
          </a:p>
          <a:p>
            <a:pPr lvl="1"/>
            <a:r>
              <a:rPr lang="en-US" dirty="0"/>
              <a:t>Would have been comparing text to non-text</a:t>
            </a:r>
          </a:p>
          <a:p>
            <a:pPr lvl="1"/>
            <a:r>
              <a:rPr lang="en-US" dirty="0"/>
              <a:t>Wasted time looking for other answers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5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49351"/>
            <a:ext cx="9068206" cy="1451861"/>
          </a:xfrm>
        </p:spPr>
        <p:txBody>
          <a:bodyPr anchor="t">
            <a:normAutofit/>
          </a:bodyPr>
          <a:lstStyle/>
          <a:p>
            <a:r>
              <a:rPr lang="en-US" dirty="0"/>
              <a:t>Real Function being called</a:t>
            </a:r>
          </a:p>
          <a:p>
            <a:pPr lvl="1"/>
            <a:r>
              <a:rPr lang="en-US" dirty="0"/>
              <a:t>Found looking through IDA text view for code</a:t>
            </a:r>
          </a:p>
          <a:p>
            <a:pPr lvl="1"/>
            <a:r>
              <a:rPr lang="en-US" dirty="0"/>
              <a:t>IDA will only populate function list with called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47E876-23A6-42EB-8302-AFD2C0C39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8636"/>
            <a:ext cx="5499069" cy="36701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DF803D-CD87-4D6C-9DFA-7CB85D037375}"/>
              </a:ext>
            </a:extLst>
          </p:cNvPr>
          <p:cNvSpPr txBox="1">
            <a:spLocks/>
          </p:cNvSpPr>
          <p:nvPr/>
        </p:nvSpPr>
        <p:spPr>
          <a:xfrm>
            <a:off x="1484310" y="2997912"/>
            <a:ext cx="4321088" cy="2221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Decodes stack string before compare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80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5 – Identifying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149351"/>
            <a:ext cx="9068206" cy="1451861"/>
          </a:xfrm>
        </p:spPr>
        <p:txBody>
          <a:bodyPr anchor="t">
            <a:normAutofit/>
          </a:bodyPr>
          <a:lstStyle/>
          <a:p>
            <a:r>
              <a:rPr lang="en-US" dirty="0"/>
              <a:t>Wrote Python script to decrypt stack string</a:t>
            </a:r>
          </a:p>
          <a:p>
            <a:pPr lvl="1"/>
            <a:r>
              <a:rPr lang="en-US" dirty="0"/>
              <a:t>Result was Server: </a:t>
            </a:r>
            <a:r>
              <a:rPr lang="en-US" dirty="0" err="1"/>
              <a:t>nginx</a:t>
            </a:r>
            <a:r>
              <a:rPr lang="en-US" dirty="0"/>
              <a:t>/1.12.4-de0f9248</a:t>
            </a:r>
          </a:p>
        </p:txBody>
      </p:sp>
    </p:spTree>
    <p:extLst>
      <p:ext uri="{BB962C8B-B14F-4D97-AF65-F5344CB8AC3E}">
        <p14:creationId xmlns:p14="http://schemas.microsoft.com/office/powerpoint/2010/main" val="365746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Exploit Attacker’s C2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0"/>
            <a:ext cx="10018713" cy="5109461"/>
          </a:xfrm>
        </p:spPr>
        <p:txBody>
          <a:bodyPr anchor="t"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Attacker’s C2 Server</a:t>
            </a:r>
          </a:p>
          <a:p>
            <a:pPr lvl="1"/>
            <a:r>
              <a:rPr lang="en-US" dirty="0"/>
              <a:t>ID vulnerabilities</a:t>
            </a:r>
          </a:p>
          <a:p>
            <a:pPr lvl="1"/>
            <a:r>
              <a:rPr lang="en-US" dirty="0"/>
              <a:t>Craft MQTT message to bot that will exploit server</a:t>
            </a:r>
          </a:p>
          <a:p>
            <a:pPr lvl="2"/>
            <a:r>
              <a:rPr lang="en-US" dirty="0"/>
              <a:t>Less than 3 MB</a:t>
            </a:r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IDA Pro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78620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351"/>
            <a:ext cx="10018713" cy="749300"/>
          </a:xfrm>
        </p:spPr>
        <p:txBody>
          <a:bodyPr>
            <a:normAutofit/>
          </a:bodyPr>
          <a:lstStyle/>
          <a:p>
            <a:r>
              <a:rPr lang="en-US" dirty="0"/>
              <a:t>Task 1 – Deeper 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01618-5395-4AA9-8B5D-44C0E829B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179" y="1731433"/>
            <a:ext cx="4607188" cy="576262"/>
          </a:xfrm>
        </p:spPr>
        <p:txBody>
          <a:bodyPr/>
          <a:lstStyle/>
          <a:p>
            <a:r>
              <a:rPr lang="en-US" dirty="0"/>
              <a:t>172.16.168.18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D30614-96E2-45DC-B1BF-DBA0B93F5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0487" y="1727200"/>
            <a:ext cx="4622537" cy="576262"/>
          </a:xfrm>
        </p:spPr>
        <p:txBody>
          <a:bodyPr/>
          <a:lstStyle/>
          <a:p>
            <a:r>
              <a:rPr lang="en-US" dirty="0"/>
              <a:t>172.16.162.148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0D56A-C0C0-4A0F-BAF0-8BB547C15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" r="28732"/>
          <a:stretch/>
        </p:blipFill>
        <p:spPr>
          <a:xfrm>
            <a:off x="6145817" y="2654300"/>
            <a:ext cx="5357207" cy="2251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5CCF8-56CB-4EAB-921B-6F0A41F0A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r="38695"/>
          <a:stretch/>
        </p:blipFill>
        <p:spPr>
          <a:xfrm>
            <a:off x="1352550" y="2808174"/>
            <a:ext cx="3727450" cy="138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1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Getting C2 Server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09463"/>
          </a:xfrm>
        </p:spPr>
        <p:txBody>
          <a:bodyPr anchor="t">
            <a:normAutofit/>
          </a:bodyPr>
          <a:lstStyle/>
          <a:p>
            <a:r>
              <a:rPr lang="en-US" dirty="0"/>
              <a:t>Wasn’t able to complete during competition</a:t>
            </a:r>
          </a:p>
          <a:p>
            <a:r>
              <a:rPr lang="en-US" dirty="0"/>
              <a:t>Was able to determine</a:t>
            </a:r>
          </a:p>
          <a:p>
            <a:pPr lvl="1"/>
            <a:r>
              <a:rPr lang="en-US" dirty="0"/>
              <a:t>Server was python3.5 based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pyrun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Got server to run from reddit hint</a:t>
            </a:r>
          </a:p>
          <a:p>
            <a:pPr lvl="1"/>
            <a:r>
              <a:rPr lang="en-US" dirty="0"/>
              <a:t>To get initial source code can use python to unzip server</a:t>
            </a:r>
          </a:p>
          <a:p>
            <a:pPr lvl="1"/>
            <a:r>
              <a:rPr lang="en-US" dirty="0"/>
              <a:t>Then need to analyze code to get further</a:t>
            </a:r>
          </a:p>
          <a:p>
            <a:pPr lvl="1"/>
            <a:endParaRPr lang="en-US" dirty="0"/>
          </a:p>
          <a:p>
            <a:r>
              <a:rPr lang="en-US" dirty="0"/>
              <a:t>Used </a:t>
            </a:r>
            <a:r>
              <a:rPr lang="en-US" altLang="en-US" dirty="0">
                <a:solidFill>
                  <a:srgbClr val="333333"/>
                </a:solidFill>
                <a:latin typeface="Bitstream Vera Sans Mono"/>
              </a:rPr>
              <a:t>uncompyle6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Bitstream Vera Sans Mono"/>
              </a:rPr>
              <a:t>Decompiles Python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9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Getting C2 Server to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F8B1D-C3BF-4C7B-B5E7-0F7EBDD52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40" y="1162274"/>
            <a:ext cx="8280922" cy="50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47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Getting C2 Server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09463"/>
          </a:xfrm>
        </p:spPr>
        <p:txBody>
          <a:bodyPr anchor="t">
            <a:normAutofit/>
          </a:bodyPr>
          <a:lstStyle/>
          <a:p>
            <a:r>
              <a:rPr lang="en-US" dirty="0"/>
              <a:t>XOR function</a:t>
            </a:r>
          </a:p>
          <a:p>
            <a:pPr lvl="1"/>
            <a:r>
              <a:rPr lang="en-US" dirty="0"/>
              <a:t>(Plain Text) XOR (Extra Bytes) XOR (</a:t>
            </a:r>
            <a:r>
              <a:rPr lang="en-US" dirty="0" err="1"/>
              <a:t>MTime</a:t>
            </a:r>
            <a:r>
              <a:rPr lang="en-US" dirty="0"/>
              <a:t>) = (Encrypted Text) </a:t>
            </a:r>
          </a:p>
          <a:p>
            <a:pPr lvl="1"/>
            <a:r>
              <a:rPr lang="en-US" dirty="0"/>
              <a:t>To get the </a:t>
            </a:r>
            <a:r>
              <a:rPr lang="en-US" dirty="0" err="1"/>
              <a:t>MTime</a:t>
            </a:r>
            <a:r>
              <a:rPr lang="en-US" dirty="0"/>
              <a:t>, the following can be done: </a:t>
            </a:r>
          </a:p>
          <a:p>
            <a:pPr lvl="2"/>
            <a:r>
              <a:rPr lang="en-US" dirty="0"/>
              <a:t>(Plain Text) XOR (Extra Bytes) XOR (Encrypted Text) = (</a:t>
            </a:r>
            <a:r>
              <a:rPr lang="en-US" dirty="0" err="1"/>
              <a:t>MTime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Use epoch time converter</a:t>
            </a:r>
          </a:p>
          <a:p>
            <a:pPr lvl="1"/>
            <a:r>
              <a:rPr lang="en-US" dirty="0"/>
              <a:t>GMT: Saturday, January 1, 2000 12:00:00 AM</a:t>
            </a:r>
          </a:p>
          <a:p>
            <a:pPr lvl="1"/>
            <a:endParaRPr lang="en-US" dirty="0"/>
          </a:p>
          <a:p>
            <a:r>
              <a:rPr lang="en-US" dirty="0"/>
              <a:t>Time stomp executable</a:t>
            </a:r>
          </a:p>
        </p:txBody>
      </p:sp>
    </p:spTree>
    <p:extLst>
      <p:ext uri="{BB962C8B-B14F-4D97-AF65-F5344CB8AC3E}">
        <p14:creationId xmlns:p14="http://schemas.microsoft.com/office/powerpoint/2010/main" val="2027012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Getting </a:t>
            </a:r>
            <a:r>
              <a:rPr lang="en-US" dirty="0" err="1"/>
              <a:t>Pyserver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09463"/>
          </a:xfrm>
        </p:spPr>
        <p:txBody>
          <a:bodyPr anchor="t">
            <a:normAutofit/>
          </a:bodyPr>
          <a:lstStyle/>
          <a:p>
            <a:r>
              <a:rPr lang="en-US" dirty="0"/>
              <a:t>Method 1</a:t>
            </a:r>
          </a:p>
          <a:p>
            <a:pPr lvl="1"/>
            <a:r>
              <a:rPr lang="en-US" dirty="0"/>
              <a:t>Use python </a:t>
            </a:r>
            <a:r>
              <a:rPr lang="en-US" dirty="0" err="1"/>
              <a:t>zipfile</a:t>
            </a:r>
            <a:r>
              <a:rPr lang="en-US" dirty="0"/>
              <a:t> to extract extra</a:t>
            </a:r>
          </a:p>
          <a:p>
            <a:pPr lvl="1"/>
            <a:r>
              <a:rPr lang="en-US" dirty="0"/>
              <a:t>Write code/use program to decrypt</a:t>
            </a:r>
          </a:p>
          <a:p>
            <a:pPr lvl="1"/>
            <a:endParaRPr lang="en-US" dirty="0"/>
          </a:p>
          <a:p>
            <a:r>
              <a:rPr lang="en-US" dirty="0"/>
              <a:t>Method 2</a:t>
            </a:r>
          </a:p>
          <a:p>
            <a:pPr lvl="1"/>
            <a:r>
              <a:rPr lang="en-US" dirty="0"/>
              <a:t>Run server</a:t>
            </a:r>
          </a:p>
          <a:p>
            <a:pPr lvl="1"/>
            <a:r>
              <a:rPr lang="en-US" dirty="0"/>
              <a:t>Check /</a:t>
            </a:r>
            <a:r>
              <a:rPr lang="en-US" dirty="0" err="1"/>
              <a:t>tmp</a:t>
            </a:r>
            <a:r>
              <a:rPr lang="en-US" dirty="0"/>
              <a:t> folder for extracted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FDBA7-728C-49BB-B754-0DE47184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92" y="2372404"/>
            <a:ext cx="4352921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0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Web Server URLs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2AC2D1-0E6E-44CE-A5FC-EAD4D014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354656"/>
            <a:ext cx="10671355" cy="324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3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</a:t>
            </a:r>
            <a:r>
              <a:rPr lang="en-US" dirty="0" err="1"/>
              <a:t>ServerCfg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769508"/>
          </a:xfrm>
        </p:spPr>
        <p:txBody>
          <a:bodyPr anchor="t">
            <a:normAutofit/>
          </a:bodyPr>
          <a:lstStyle/>
          <a:p>
            <a:r>
              <a:rPr lang="en-US" dirty="0"/>
              <a:t>OWASP A1 Injection</a:t>
            </a:r>
          </a:p>
          <a:p>
            <a:pPr lvl="1"/>
            <a:r>
              <a:rPr lang="en-US" dirty="0"/>
              <a:t>HTTP_X_CLIENT_ID</a:t>
            </a:r>
          </a:p>
          <a:p>
            <a:r>
              <a:rPr lang="en-US" dirty="0"/>
              <a:t>OWASP A8 Insecure Deserialization</a:t>
            </a:r>
          </a:p>
          <a:p>
            <a:pPr lvl="1"/>
            <a:r>
              <a:rPr lang="en-US" dirty="0"/>
              <a:t>Cookie </a:t>
            </a:r>
            <a:r>
              <a:rPr lang="en-US" dirty="0" err="1"/>
              <a:t>return_log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82C0A-3875-48DD-B0A3-E9333DD13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34" y="3120802"/>
            <a:ext cx="8740755" cy="34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38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</a:t>
            </a:r>
            <a:r>
              <a:rPr lang="en-US" dirty="0" err="1"/>
              <a:t>ServerCfg</a:t>
            </a:r>
            <a:r>
              <a:rPr lang="en-US" dirty="0"/>
              <a:t>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850444"/>
          </a:xfrm>
        </p:spPr>
        <p:txBody>
          <a:bodyPr anchor="t">
            <a:normAutofit/>
          </a:bodyPr>
          <a:lstStyle/>
          <a:p>
            <a:r>
              <a:rPr lang="en-US" dirty="0"/>
              <a:t>Utilizing the format string </a:t>
            </a:r>
          </a:p>
          <a:p>
            <a:pPr lvl="1"/>
            <a:r>
              <a:rPr lang="en-US" dirty="0"/>
              <a:t>Need to cause critical error</a:t>
            </a:r>
          </a:p>
          <a:p>
            <a:pPr lvl="1"/>
            <a:r>
              <a:rPr lang="en-US" dirty="0"/>
              <a:t>Need access to </a:t>
            </a:r>
            <a:r>
              <a:rPr lang="en-US" dirty="0" err="1"/>
              <a:t>server_config</a:t>
            </a:r>
            <a:r>
              <a:rPr lang="en-US" dirty="0"/>
              <a:t>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99C4-9C74-4124-8686-A6A16969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90" y="2623930"/>
            <a:ext cx="9005890" cy="38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695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Format 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769508"/>
          </a:xfrm>
        </p:spPr>
        <p:txBody>
          <a:bodyPr anchor="t">
            <a:normAutofit/>
          </a:bodyPr>
          <a:lstStyle/>
          <a:p>
            <a:r>
              <a:rPr lang="en-US" dirty="0"/>
              <a:t>The function </a:t>
            </a:r>
            <a:r>
              <a:rPr lang="en-US" dirty="0" err="1"/>
              <a:t>return_log</a:t>
            </a:r>
            <a:r>
              <a:rPr lang="en-US" dirty="0"/>
              <a:t>() needs to be called</a:t>
            </a:r>
          </a:p>
          <a:p>
            <a:endParaRPr lang="en-US" dirty="0"/>
          </a:p>
          <a:p>
            <a:r>
              <a:rPr lang="en-US" dirty="0"/>
              <a:t>String format can only access properties</a:t>
            </a:r>
          </a:p>
          <a:p>
            <a:endParaRPr lang="en-US" dirty="0"/>
          </a:p>
          <a:p>
            <a:r>
              <a:rPr lang="en-US" dirty="0"/>
              <a:t>What is @property</a:t>
            </a:r>
          </a:p>
        </p:txBody>
      </p:sp>
    </p:spTree>
    <p:extLst>
      <p:ext uri="{BB962C8B-B14F-4D97-AF65-F5344CB8AC3E}">
        <p14:creationId xmlns:p14="http://schemas.microsoft.com/office/powerpoint/2010/main" val="2764546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Python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769508"/>
          </a:xfrm>
        </p:spPr>
        <p:txBody>
          <a:bodyPr anchor="t">
            <a:normAutofit/>
          </a:bodyPr>
          <a:lstStyle/>
          <a:p>
            <a:r>
              <a:rPr lang="en-US" dirty="0"/>
              <a:t>Pickle</a:t>
            </a:r>
          </a:p>
          <a:p>
            <a:pPr lvl="1"/>
            <a:r>
              <a:rPr lang="en-US" dirty="0"/>
              <a:t>Can be used to serialize/deserialize objects</a:t>
            </a:r>
          </a:p>
          <a:p>
            <a:pPr lvl="1"/>
            <a:r>
              <a:rPr lang="en-US" dirty="0"/>
              <a:t>Bottle will automatically unpickle signed cookies</a:t>
            </a:r>
          </a:p>
          <a:p>
            <a:pPr lvl="1"/>
            <a:r>
              <a:rPr lang="en-US" dirty="0"/>
              <a:t>Pickle can be used to execute arbitrary python code</a:t>
            </a:r>
          </a:p>
        </p:txBody>
      </p:sp>
    </p:spTree>
    <p:extLst>
      <p:ext uri="{BB962C8B-B14F-4D97-AF65-F5344CB8AC3E}">
        <p14:creationId xmlns:p14="http://schemas.microsoft.com/office/powerpoint/2010/main" val="2378740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Python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769508"/>
          </a:xfrm>
        </p:spPr>
        <p:txBody>
          <a:bodyPr anchor="t">
            <a:normAutofit/>
          </a:bodyPr>
          <a:lstStyle/>
          <a:p>
            <a:r>
              <a:rPr lang="en-US" dirty="0"/>
              <a:t>Example of python code</a:t>
            </a:r>
          </a:p>
          <a:p>
            <a:r>
              <a:rPr lang="en-US" dirty="0"/>
              <a:t>Define __reduce__() for object</a:t>
            </a:r>
          </a:p>
          <a:p>
            <a:pPr lvl="1"/>
            <a:r>
              <a:rPr lang="en-US" dirty="0"/>
              <a:t>Set return to code</a:t>
            </a:r>
          </a:p>
          <a:p>
            <a:r>
              <a:rPr lang="en-US" dirty="0"/>
              <a:t>Pickle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F34BD-4BB8-4F59-9206-D041C6F83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79" y="3172545"/>
            <a:ext cx="10676601" cy="18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2 - Analyze Suspicious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1"/>
            <a:ext cx="10018713" cy="4641850"/>
          </a:xfrm>
        </p:spPr>
        <p:txBody>
          <a:bodyPr anchor="t"/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Analyze </a:t>
            </a:r>
            <a:r>
              <a:rPr lang="en-US" dirty="0" err="1"/>
              <a:t>pcap</a:t>
            </a:r>
            <a:r>
              <a:rPr lang="en-US" dirty="0"/>
              <a:t> containing encrypted MQTT traffic</a:t>
            </a:r>
          </a:p>
          <a:p>
            <a:pPr lvl="1"/>
            <a:r>
              <a:rPr lang="en-US" dirty="0"/>
              <a:t>ID </a:t>
            </a:r>
            <a:r>
              <a:rPr lang="en-US" dirty="0" err="1"/>
              <a:t>Unk</a:t>
            </a:r>
            <a:r>
              <a:rPr lang="en-US" dirty="0"/>
              <a:t> number of malicious  IPs  </a:t>
            </a:r>
          </a:p>
          <a:p>
            <a:pPr lvl="1"/>
            <a:r>
              <a:rPr lang="en-US" dirty="0"/>
              <a:t>Write Bro/Snort rules to automate alerts</a:t>
            </a:r>
          </a:p>
          <a:p>
            <a:endParaRPr lang="en-US" dirty="0"/>
          </a:p>
          <a:p>
            <a:r>
              <a:rPr lang="en-US" dirty="0"/>
              <a:t>Tools used</a:t>
            </a:r>
          </a:p>
          <a:p>
            <a:pPr lvl="1"/>
            <a:r>
              <a:rPr lang="en-US" dirty="0"/>
              <a:t>Wireshark</a:t>
            </a:r>
          </a:p>
          <a:p>
            <a:pPr lvl="1"/>
            <a:r>
              <a:rPr lang="en-US" dirty="0"/>
              <a:t>Snort</a:t>
            </a:r>
          </a:p>
        </p:txBody>
      </p:sp>
    </p:spTree>
    <p:extLst>
      <p:ext uri="{BB962C8B-B14F-4D97-AF65-F5344CB8AC3E}">
        <p14:creationId xmlns:p14="http://schemas.microsoft.com/office/powerpoint/2010/main" val="4078556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Testing Pickle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701762"/>
          </a:xfrm>
        </p:spPr>
        <p:txBody>
          <a:bodyPr anchor="t">
            <a:normAutofit/>
          </a:bodyPr>
          <a:lstStyle/>
          <a:p>
            <a:r>
              <a:rPr lang="en-US" dirty="0"/>
              <a:t>Set up test environment</a:t>
            </a:r>
          </a:p>
          <a:p>
            <a:r>
              <a:rPr lang="en-US" dirty="0"/>
              <a:t>Tested exploit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FB9E3-5968-4B0E-8FD8-08768A1A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77" y="2400280"/>
            <a:ext cx="9226146" cy="37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7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Causing Critical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26502"/>
          </a:xfrm>
        </p:spPr>
        <p:txBody>
          <a:bodyPr anchor="t">
            <a:normAutofit/>
          </a:bodyPr>
          <a:lstStyle/>
          <a:p>
            <a:r>
              <a:rPr lang="en-US" dirty="0"/>
              <a:t>Bottle Docs</a:t>
            </a:r>
          </a:p>
          <a:p>
            <a:pPr lvl="1"/>
            <a:r>
              <a:rPr lang="en-US" dirty="0"/>
              <a:t>Most errors are caught by bottle</a:t>
            </a:r>
          </a:p>
          <a:p>
            <a:r>
              <a:rPr lang="en-US" dirty="0"/>
              <a:t>Errors not caught</a:t>
            </a:r>
          </a:p>
          <a:p>
            <a:pPr lvl="1"/>
            <a:r>
              <a:rPr lang="en-US" dirty="0" err="1"/>
              <a:t>UnicodeError</a:t>
            </a:r>
            <a:endParaRPr lang="en-US" dirty="0"/>
          </a:p>
          <a:p>
            <a:pPr lvl="2"/>
            <a:r>
              <a:rPr lang="en-US" dirty="0"/>
              <a:t>Can be caused easily, but not useful</a:t>
            </a:r>
          </a:p>
          <a:p>
            <a:pPr lvl="1"/>
            <a:r>
              <a:rPr lang="en-US" dirty="0" err="1"/>
              <a:t>KeyboardInterrupt</a:t>
            </a:r>
            <a:endParaRPr lang="en-US" dirty="0"/>
          </a:p>
          <a:p>
            <a:pPr lvl="2"/>
            <a:r>
              <a:rPr lang="en-US" dirty="0"/>
              <a:t>Not useful</a:t>
            </a:r>
          </a:p>
          <a:p>
            <a:pPr lvl="1"/>
            <a:r>
              <a:rPr lang="en-US" dirty="0" err="1"/>
              <a:t>SystemExit</a:t>
            </a:r>
            <a:endParaRPr lang="en-US" dirty="0"/>
          </a:p>
          <a:p>
            <a:pPr lvl="2"/>
            <a:r>
              <a:rPr lang="en-US" dirty="0"/>
              <a:t>Not useful</a:t>
            </a:r>
          </a:p>
          <a:p>
            <a:pPr lvl="1"/>
            <a:r>
              <a:rPr lang="en-US" dirty="0" err="1"/>
              <a:t>MemoryError</a:t>
            </a:r>
            <a:endParaRPr lang="en-US" dirty="0"/>
          </a:p>
          <a:p>
            <a:pPr lvl="2"/>
            <a:r>
              <a:rPr lang="en-US" dirty="0"/>
              <a:t>Error we want to cause</a:t>
            </a:r>
          </a:p>
        </p:txBody>
      </p:sp>
    </p:spTree>
    <p:extLst>
      <p:ext uri="{BB962C8B-B14F-4D97-AF65-F5344CB8AC3E}">
        <p14:creationId xmlns:p14="http://schemas.microsoft.com/office/powerpoint/2010/main" val="3388557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Memory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26502"/>
          </a:xfrm>
        </p:spPr>
        <p:txBody>
          <a:bodyPr anchor="t">
            <a:normAutofit/>
          </a:bodyPr>
          <a:lstStyle/>
          <a:p>
            <a:r>
              <a:rPr lang="en-US" dirty="0"/>
              <a:t>/upload/&lt;</a:t>
            </a:r>
            <a:r>
              <a:rPr lang="en-US" dirty="0" err="1"/>
              <a:t>uid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Accepted types plain text, </a:t>
            </a:r>
            <a:r>
              <a:rPr lang="en-US" dirty="0" err="1"/>
              <a:t>gzip</a:t>
            </a:r>
            <a:r>
              <a:rPr lang="en-US" dirty="0"/>
              <a:t>, and deflate</a:t>
            </a:r>
          </a:p>
          <a:p>
            <a:pPr lvl="1"/>
            <a:r>
              <a:rPr lang="en-US" dirty="0"/>
              <a:t>20MB limit on upload</a:t>
            </a:r>
          </a:p>
          <a:p>
            <a:pPr lvl="1"/>
            <a:r>
              <a:rPr lang="en-US" dirty="0"/>
              <a:t>Deflate will be decompressed</a:t>
            </a:r>
          </a:p>
          <a:p>
            <a:pPr lvl="2"/>
            <a:r>
              <a:rPr lang="en-US" dirty="0"/>
              <a:t>1GB chunks</a:t>
            </a:r>
          </a:p>
          <a:p>
            <a:pPr lvl="2"/>
            <a:r>
              <a:rPr lang="en-US" dirty="0"/>
              <a:t>Recompressed as </a:t>
            </a:r>
            <a:r>
              <a:rPr lang="en-US" dirty="0" err="1"/>
              <a:t>gzip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/result/&lt;</a:t>
            </a:r>
            <a:r>
              <a:rPr lang="en-US" dirty="0" err="1"/>
              <a:t>uid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Can pull down as plain text and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 dirty="0"/>
              <a:t>No protection on decompression</a:t>
            </a:r>
          </a:p>
          <a:p>
            <a:pPr lvl="1"/>
            <a:r>
              <a:rPr lang="en-US" dirty="0"/>
              <a:t>Will cause memory error is file is too big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6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Memory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126502"/>
          </a:xfrm>
        </p:spPr>
        <p:txBody>
          <a:bodyPr anchor="t">
            <a:normAutofit/>
          </a:bodyPr>
          <a:lstStyle/>
          <a:p>
            <a:r>
              <a:rPr lang="en-US" dirty="0"/>
              <a:t>Process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gzip</a:t>
            </a:r>
            <a:r>
              <a:rPr lang="en-US" dirty="0"/>
              <a:t> bomb through Python</a:t>
            </a:r>
          </a:p>
          <a:p>
            <a:pPr lvl="2"/>
            <a:r>
              <a:rPr lang="en-US" dirty="0"/>
              <a:t>Compressed 1.8GB of “0”s</a:t>
            </a:r>
          </a:p>
          <a:p>
            <a:pPr lvl="1"/>
            <a:r>
              <a:rPr lang="en-US" dirty="0"/>
              <a:t>Upload as </a:t>
            </a:r>
            <a:r>
              <a:rPr lang="en-US" dirty="0" err="1"/>
              <a:t>gzip</a:t>
            </a:r>
            <a:endParaRPr lang="en-US" dirty="0"/>
          </a:p>
          <a:p>
            <a:pPr lvl="2"/>
            <a:r>
              <a:rPr lang="en-US" dirty="0"/>
              <a:t>Content-Encoding: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 dirty="0"/>
              <a:t>Request result as plain text</a:t>
            </a:r>
          </a:p>
          <a:p>
            <a:pPr lvl="2"/>
            <a:r>
              <a:rPr lang="en-US" dirty="0"/>
              <a:t>Accept-Encoding: identity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419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Test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866875"/>
          </a:xfrm>
        </p:spPr>
        <p:txBody>
          <a:bodyPr anchor="t">
            <a:normAutofit/>
          </a:bodyPr>
          <a:lstStyle/>
          <a:p>
            <a:r>
              <a:rPr lang="en-US" dirty="0"/>
              <a:t>Testing exploit using curl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1DADF-DF80-457A-84A6-D571D31C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89" y="1931031"/>
            <a:ext cx="10009233" cy="364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9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Determine Bot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866875"/>
          </a:xfrm>
        </p:spPr>
        <p:txBody>
          <a:bodyPr anchor="t">
            <a:normAutofit/>
          </a:bodyPr>
          <a:lstStyle/>
          <a:p>
            <a:r>
              <a:rPr lang="en-US" dirty="0"/>
              <a:t>Flow of bot’s incoming()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ACEE8-C457-4883-B6F7-85BF832F9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47" y="1743608"/>
            <a:ext cx="7706354" cy="490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9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Determine Bot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5654696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Bot listens for 3 topics</a:t>
            </a:r>
          </a:p>
          <a:p>
            <a:pPr lvl="1"/>
            <a:r>
              <a:rPr lang="en-US" dirty="0"/>
              <a:t>nodes-15411b7b, Bridge</a:t>
            </a:r>
          </a:p>
          <a:p>
            <a:pPr lvl="1"/>
            <a:r>
              <a:rPr lang="en-US" dirty="0"/>
              <a:t>nodes-0e53325b, Broadcast</a:t>
            </a:r>
          </a:p>
          <a:p>
            <a:pPr lvl="1"/>
            <a:r>
              <a:rPr lang="en-US" dirty="0"/>
              <a:t>nodes-XXXXXXXX, Unique identifier</a:t>
            </a:r>
          </a:p>
          <a:p>
            <a:pPr lvl="1"/>
            <a:endParaRPr lang="en-US" dirty="0"/>
          </a:p>
          <a:p>
            <a:r>
              <a:rPr lang="en-US" dirty="0"/>
              <a:t>Bot commands are </a:t>
            </a:r>
            <a:r>
              <a:rPr lang="en-US" dirty="0" err="1"/>
              <a:t>msgpack</a:t>
            </a:r>
            <a:endParaRPr lang="en-US" dirty="0"/>
          </a:p>
          <a:p>
            <a:pPr lvl="1"/>
            <a:r>
              <a:rPr lang="en-US" dirty="0" err="1"/>
              <a:t>Fixarray</a:t>
            </a:r>
            <a:r>
              <a:rPr lang="en-US" dirty="0"/>
              <a:t> (0x90-0x9f):</a:t>
            </a:r>
          </a:p>
          <a:p>
            <a:pPr lvl="2"/>
            <a:r>
              <a:rPr lang="en-US" dirty="0"/>
              <a:t>Send a fixed number of objects</a:t>
            </a:r>
          </a:p>
          <a:p>
            <a:pPr lvl="2"/>
            <a:r>
              <a:rPr lang="en-US" dirty="0"/>
              <a:t>1-15 elements</a:t>
            </a:r>
          </a:p>
          <a:p>
            <a:pPr lvl="1"/>
            <a:r>
              <a:rPr lang="en-US" dirty="0"/>
              <a:t>Int32 (0xd2):</a:t>
            </a:r>
          </a:p>
          <a:p>
            <a:pPr lvl="2"/>
            <a:r>
              <a:rPr lang="en-US" dirty="0"/>
              <a:t>Send 32 bit integer</a:t>
            </a:r>
          </a:p>
          <a:p>
            <a:pPr lvl="1"/>
            <a:r>
              <a:rPr lang="en-US" dirty="0"/>
              <a:t>Bin32 (0xc6):</a:t>
            </a:r>
          </a:p>
          <a:p>
            <a:pPr lvl="2"/>
            <a:r>
              <a:rPr lang="en-US" dirty="0"/>
              <a:t>Send binary data</a:t>
            </a:r>
          </a:p>
          <a:p>
            <a:pPr lvl="2"/>
            <a:r>
              <a:rPr lang="en-US" dirty="0"/>
              <a:t>1-(2^32) bytes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88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Determine Bot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650646"/>
          </a:xfrm>
        </p:spPr>
        <p:txBody>
          <a:bodyPr anchor="t">
            <a:normAutofit/>
          </a:bodyPr>
          <a:lstStyle/>
          <a:p>
            <a:r>
              <a:rPr lang="en-US" dirty="0"/>
              <a:t>Example of bot commands</a:t>
            </a:r>
          </a:p>
          <a:p>
            <a:pPr lvl="1"/>
            <a:r>
              <a:rPr lang="en-US" dirty="0"/>
              <a:t>Found in agent’s heap</a:t>
            </a:r>
          </a:p>
          <a:p>
            <a:pPr lvl="1"/>
            <a:r>
              <a:rPr lang="en-US" dirty="0"/>
              <a:t>Agent just handled messages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2F9F-2996-4E80-9A97-CAF8FC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"/>
          <a:stretch/>
        </p:blipFill>
        <p:spPr>
          <a:xfrm>
            <a:off x="1484310" y="3034944"/>
            <a:ext cx="10553936" cy="20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68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Repair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8"/>
            <a:ext cx="10018713" cy="3360177"/>
          </a:xfrm>
        </p:spPr>
        <p:txBody>
          <a:bodyPr anchor="t">
            <a:normAutofit/>
          </a:bodyPr>
          <a:lstStyle/>
          <a:p>
            <a:r>
              <a:rPr lang="en-US" dirty="0"/>
              <a:t>MQTT Topic</a:t>
            </a:r>
          </a:p>
          <a:p>
            <a:pPr lvl="1"/>
            <a:r>
              <a:rPr lang="en-US" dirty="0"/>
              <a:t>Same, but to broadcast node</a:t>
            </a:r>
          </a:p>
          <a:p>
            <a:pPr lvl="1"/>
            <a:r>
              <a:rPr lang="en-US" dirty="0"/>
              <a:t>Can use same </a:t>
            </a:r>
            <a:r>
              <a:rPr lang="en-US" dirty="0" err="1"/>
              <a:t>uuid</a:t>
            </a:r>
            <a:r>
              <a:rPr lang="en-US" dirty="0"/>
              <a:t> or change</a:t>
            </a:r>
          </a:p>
          <a:p>
            <a:pPr lvl="1"/>
            <a:r>
              <a:rPr lang="en-US" dirty="0"/>
              <a:t>After null byte</a:t>
            </a:r>
          </a:p>
          <a:p>
            <a:pPr lvl="2"/>
            <a:r>
              <a:rPr lang="en-US" dirty="0" err="1"/>
              <a:t>Fixarray</a:t>
            </a:r>
            <a:r>
              <a:rPr lang="en-US" dirty="0"/>
              <a:t> 0x9X</a:t>
            </a:r>
          </a:p>
          <a:p>
            <a:pPr lvl="2"/>
            <a:r>
              <a:rPr lang="en-US" dirty="0"/>
              <a:t>Bin 0xC6&lt;</a:t>
            </a:r>
            <a:r>
              <a:rPr lang="en-US" dirty="0" err="1"/>
              <a:t>int</a:t>
            </a:r>
            <a:r>
              <a:rPr lang="en-US" dirty="0"/>
              <a:t>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72F9F-2996-4E80-9A97-CAF8FC737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"/>
          <a:stretch/>
        </p:blipFill>
        <p:spPr>
          <a:xfrm>
            <a:off x="1484310" y="4034537"/>
            <a:ext cx="10553936" cy="20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43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Repair First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279652"/>
          </a:xfrm>
        </p:spPr>
        <p:txBody>
          <a:bodyPr anchor="t">
            <a:normAutofit/>
          </a:bodyPr>
          <a:lstStyle/>
          <a:p>
            <a:r>
              <a:rPr lang="en-US" dirty="0"/>
              <a:t>We now have the format for the enable bridge command</a:t>
            </a:r>
          </a:p>
          <a:p>
            <a:endParaRPr lang="en-US" dirty="0"/>
          </a:p>
          <a:p>
            <a:r>
              <a:rPr lang="en-US" dirty="0"/>
              <a:t>Bridge is set to connect to 10.134.97.12</a:t>
            </a:r>
          </a:p>
          <a:p>
            <a:pPr lvl="1"/>
            <a:r>
              <a:rPr lang="en-US" dirty="0"/>
              <a:t>Need to change this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24A18-DC7B-4077-A859-76CEB9182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5"/>
          <a:stretch/>
        </p:blipFill>
        <p:spPr>
          <a:xfrm>
            <a:off x="1484310" y="3589452"/>
            <a:ext cx="10361890" cy="10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Connection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45332"/>
            <a:ext cx="10018713" cy="933450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Wrong Protocol Version</a:t>
            </a:r>
          </a:p>
          <a:p>
            <a:pPr lvl="1"/>
            <a:r>
              <a:rPr lang="en-US" dirty="0" err="1"/>
              <a:t>ssl.alert_message.desc</a:t>
            </a:r>
            <a:r>
              <a:rPr lang="en-US" dirty="0"/>
              <a:t> == 70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83198-4D2F-4259-895E-3CEF32F8A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4"/>
          <a:stretch/>
        </p:blipFill>
        <p:spPr>
          <a:xfrm>
            <a:off x="1158757" y="2112590"/>
            <a:ext cx="10760555" cy="1060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6CA68-ABF0-4F22-B9DC-816033680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/>
          <a:stretch/>
        </p:blipFill>
        <p:spPr>
          <a:xfrm>
            <a:off x="1158757" y="4323044"/>
            <a:ext cx="10760555" cy="109350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D681F-3E93-4EF0-9891-53F7F2E0C5D6}"/>
              </a:ext>
            </a:extLst>
          </p:cNvPr>
          <p:cNvSpPr txBox="1">
            <a:spLocks/>
          </p:cNvSpPr>
          <p:nvPr/>
        </p:nvSpPr>
        <p:spPr>
          <a:xfrm>
            <a:off x="1484308" y="3430698"/>
            <a:ext cx="10018713" cy="8936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Handshake Failure</a:t>
            </a:r>
          </a:p>
          <a:p>
            <a:pPr lvl="1"/>
            <a:r>
              <a:rPr lang="en-US" dirty="0" err="1"/>
              <a:t>ssl.alert_message.desc</a:t>
            </a:r>
            <a:r>
              <a:rPr lang="en-US" dirty="0"/>
              <a:t> == 40</a:t>
            </a:r>
          </a:p>
        </p:txBody>
      </p:sp>
    </p:spTree>
    <p:extLst>
      <p:ext uri="{BB962C8B-B14F-4D97-AF65-F5344CB8AC3E}">
        <p14:creationId xmlns:p14="http://schemas.microsoft.com/office/powerpoint/2010/main" val="5101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Bridge Command Arguments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D9D8B-8C68-42AF-B2F3-6A052CE67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1" y="1618304"/>
            <a:ext cx="9655697" cy="41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4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Bridge Command Arguments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E4949-9AB7-42E2-95EB-296FAD03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11" y="1658414"/>
            <a:ext cx="8834636" cy="45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1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Sending Enable Bridge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2279652"/>
          </a:xfrm>
        </p:spPr>
        <p:txBody>
          <a:bodyPr anchor="t">
            <a:normAutofit/>
          </a:bodyPr>
          <a:lstStyle/>
          <a:p>
            <a:r>
              <a:rPr lang="en-US" dirty="0"/>
              <a:t>Change</a:t>
            </a:r>
          </a:p>
          <a:p>
            <a:pPr lvl="1"/>
            <a:r>
              <a:rPr lang="en-US" dirty="0"/>
              <a:t>‘10.134.97.12 &amp;’ to ‘127.0.0.1 8080&amp;’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557C4-E4AF-47B4-9B2A-83366648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697486"/>
            <a:ext cx="8318849" cy="242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What Commands Bot 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089354"/>
          </a:xfrm>
        </p:spPr>
        <p:txBody>
          <a:bodyPr anchor="t">
            <a:normAutofit/>
          </a:bodyPr>
          <a:lstStyle/>
          <a:p>
            <a:r>
              <a:rPr lang="en-US" dirty="0"/>
              <a:t>Bot dispatch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499E2-5DA3-4DB5-A290-35AA2E59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16" y="2289175"/>
            <a:ext cx="8431499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40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What Commands Bot Has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089354"/>
          </a:xfrm>
        </p:spPr>
        <p:txBody>
          <a:bodyPr anchor="t">
            <a:normAutofit/>
          </a:bodyPr>
          <a:lstStyle/>
          <a:p>
            <a:r>
              <a:rPr lang="en-US" dirty="0"/>
              <a:t>Bot </a:t>
            </a:r>
            <a:r>
              <a:rPr lang="en-US" dirty="0" err="1"/>
              <a:t>dispatch_to</a:t>
            </a:r>
            <a:r>
              <a:rPr lang="en-US" dirty="0"/>
              <a:t>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ED79D-E811-4CAD-8CE8-0560BF855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48" y="1717674"/>
            <a:ext cx="9386247" cy="48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13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Uninstall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158723"/>
          </a:xfrm>
        </p:spPr>
        <p:txBody>
          <a:bodyPr anchor="t">
            <a:normAutofit/>
          </a:bodyPr>
          <a:lstStyle/>
          <a:p>
            <a:r>
              <a:rPr lang="en-US" dirty="0"/>
              <a:t>Call </a:t>
            </a:r>
            <a:r>
              <a:rPr lang="en-US" dirty="0" err="1"/>
              <a:t>cmd_uninstall</a:t>
            </a:r>
            <a:endParaRPr lang="en-US" dirty="0"/>
          </a:p>
          <a:p>
            <a:pPr lvl="1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Command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6B408-6E17-41D6-93D1-3F7092D6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4" y="2206319"/>
            <a:ext cx="8832644" cy="38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59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Uninstall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158723"/>
          </a:xfrm>
        </p:spPr>
        <p:txBody>
          <a:bodyPr anchor="t">
            <a:normAutofit/>
          </a:bodyPr>
          <a:lstStyle/>
          <a:p>
            <a:r>
              <a:rPr lang="en-US" dirty="0"/>
              <a:t>Send message </a:t>
            </a:r>
          </a:p>
          <a:p>
            <a:pPr lvl="1"/>
            <a:r>
              <a:rPr lang="en-US" dirty="0"/>
              <a:t>&lt;topic&gt;&lt;</a:t>
            </a:r>
            <a:r>
              <a:rPr lang="en-US" dirty="0" err="1"/>
              <a:t>uid</a:t>
            </a:r>
            <a:r>
              <a:rPr lang="en-US" dirty="0"/>
              <a:t>&gt;&lt;</a:t>
            </a:r>
            <a:r>
              <a:rPr lang="en-US" dirty="0" err="1"/>
              <a:t>msgpack</a:t>
            </a:r>
            <a:r>
              <a:rPr lang="en-US" dirty="0"/>
              <a:t> data&gt;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A43F3-4030-438C-AB5D-873149B85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0" y="2776816"/>
            <a:ext cx="10068979" cy="76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26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Delivering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4217233"/>
          </a:xfrm>
        </p:spPr>
        <p:txBody>
          <a:bodyPr anchor="t">
            <a:normAutofit/>
          </a:bodyPr>
          <a:lstStyle/>
          <a:p>
            <a:r>
              <a:rPr lang="en-US" dirty="0"/>
              <a:t>Have to send on bridge topic</a:t>
            </a:r>
          </a:p>
          <a:p>
            <a:pPr lvl="1"/>
            <a:r>
              <a:rPr lang="en-US" dirty="0"/>
              <a:t>Format &lt;</a:t>
            </a:r>
            <a:r>
              <a:rPr lang="en-US" dirty="0" err="1"/>
              <a:t>mqtt</a:t>
            </a:r>
            <a:r>
              <a:rPr lang="en-US" dirty="0"/>
              <a:t> topic&gt;&lt;</a:t>
            </a:r>
            <a:r>
              <a:rPr lang="en-US" dirty="0" err="1"/>
              <a:t>uid</a:t>
            </a:r>
            <a:r>
              <a:rPr lang="en-US" dirty="0"/>
              <a:t>&gt;&lt;data&gt;</a:t>
            </a:r>
          </a:p>
          <a:p>
            <a:pPr lvl="1"/>
            <a:r>
              <a:rPr lang="en-US" dirty="0"/>
              <a:t>Only have /upload/&lt;</a:t>
            </a:r>
            <a:r>
              <a:rPr lang="en-US" dirty="0" err="1"/>
              <a:t>uid</a:t>
            </a:r>
            <a:r>
              <a:rPr lang="en-US" dirty="0"/>
              <a:t>&gt; </a:t>
            </a:r>
          </a:p>
          <a:p>
            <a:pPr lvl="1"/>
            <a:r>
              <a:rPr lang="en-US" dirty="0"/>
              <a:t>No place to headers </a:t>
            </a:r>
          </a:p>
          <a:p>
            <a:pPr lvl="2"/>
            <a:r>
              <a:rPr lang="en-US" dirty="0"/>
              <a:t>X-CLIENT-ID</a:t>
            </a:r>
          </a:p>
          <a:p>
            <a:pPr lvl="2"/>
            <a:r>
              <a:rPr lang="en-US" dirty="0"/>
              <a:t>Cookie</a:t>
            </a:r>
          </a:p>
          <a:p>
            <a:endParaRPr lang="en-US" dirty="0"/>
          </a:p>
          <a:p>
            <a:r>
              <a:rPr lang="en-US" dirty="0"/>
              <a:t>Analyze bridge code </a:t>
            </a:r>
          </a:p>
          <a:p>
            <a:pPr lvl="1"/>
            <a:r>
              <a:rPr lang="en-US" dirty="0"/>
              <a:t>Look for exploit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214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Delivering Exploit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1783037"/>
          </a:xfrm>
        </p:spPr>
        <p:txBody>
          <a:bodyPr anchor="t">
            <a:normAutofit/>
          </a:bodyPr>
          <a:lstStyle/>
          <a:p>
            <a:r>
              <a:rPr lang="en-US" dirty="0"/>
              <a:t>Bridge’s POST function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strnlen</a:t>
            </a:r>
            <a:r>
              <a:rPr lang="en-US" dirty="0"/>
              <a:t>() to get </a:t>
            </a:r>
            <a:r>
              <a:rPr lang="en-US" dirty="0" err="1"/>
              <a:t>uid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uid</a:t>
            </a:r>
            <a:r>
              <a:rPr lang="en-US" dirty="0"/>
              <a:t> is always 32 chars though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C055C9-6AAB-4974-A580-472871273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09" y="2624722"/>
            <a:ext cx="8521323" cy="38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19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HTTP 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4083051"/>
          </a:xfrm>
        </p:spPr>
        <p:txBody>
          <a:bodyPr anchor="t">
            <a:normAutofit/>
          </a:bodyPr>
          <a:lstStyle/>
          <a:p>
            <a:r>
              <a:rPr lang="en-US" dirty="0"/>
              <a:t>We can inject arbitrary length text</a:t>
            </a:r>
          </a:p>
          <a:p>
            <a:endParaRPr lang="en-US" dirty="0"/>
          </a:p>
          <a:p>
            <a:r>
              <a:rPr lang="en-US" dirty="0"/>
              <a:t>HTTP headers are text based</a:t>
            </a:r>
          </a:p>
          <a:p>
            <a:endParaRPr lang="en-US" dirty="0"/>
          </a:p>
          <a:p>
            <a:r>
              <a:rPr lang="en-US" dirty="0"/>
              <a:t>Can do HTTP pipelining</a:t>
            </a:r>
          </a:p>
          <a:p>
            <a:pPr lvl="1"/>
            <a:r>
              <a:rPr lang="en-US" dirty="0"/>
              <a:t>Send multiple HTTP requests through single TCP connection</a:t>
            </a:r>
          </a:p>
          <a:p>
            <a:pPr lvl="1"/>
            <a:r>
              <a:rPr lang="en-US" dirty="0"/>
              <a:t>Used to speed up protocol</a:t>
            </a:r>
          </a:p>
          <a:p>
            <a:pPr lvl="1"/>
            <a:r>
              <a:rPr lang="en-US" dirty="0"/>
              <a:t>Connection: keep-alive</a:t>
            </a:r>
          </a:p>
        </p:txBody>
      </p:sp>
    </p:spTree>
    <p:extLst>
      <p:ext uri="{BB962C8B-B14F-4D97-AF65-F5344CB8AC3E}">
        <p14:creationId xmlns:p14="http://schemas.microsoft.com/office/powerpoint/2010/main" val="378685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Connection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45332"/>
            <a:ext cx="10018713" cy="1510568"/>
          </a:xfrm>
        </p:spPr>
        <p:txBody>
          <a:bodyPr anchor="t">
            <a:normAutofit/>
          </a:bodyPr>
          <a:lstStyle/>
          <a:p>
            <a:r>
              <a:rPr lang="en-US" dirty="0"/>
              <a:t>Encrypted Alert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TCP flags FIN, PSH and ACK set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947E9-E6D9-48DC-B88F-47CC3A8EC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33" y="2651432"/>
            <a:ext cx="10248264" cy="1694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B475AD-88BC-4B5F-8ED7-B6C86D24DD63}"/>
              </a:ext>
            </a:extLst>
          </p:cNvPr>
          <p:cNvSpPr/>
          <p:nvPr/>
        </p:nvSpPr>
        <p:spPr>
          <a:xfrm>
            <a:off x="6419463" y="3874537"/>
            <a:ext cx="1803918" cy="3677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E7F5E-8AEB-4CD5-BD7F-A7C44D2F3C32}"/>
              </a:ext>
            </a:extLst>
          </p:cNvPr>
          <p:cNvCxnSpPr>
            <a:cxnSpLocks/>
          </p:cNvCxnSpPr>
          <p:nvPr/>
        </p:nvCxnSpPr>
        <p:spPr>
          <a:xfrm flipH="1">
            <a:off x="2936683" y="3874537"/>
            <a:ext cx="3482780" cy="933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E1F689-2088-4EE0-94AC-00F513D296EB}"/>
              </a:ext>
            </a:extLst>
          </p:cNvPr>
          <p:cNvCxnSpPr/>
          <p:nvPr/>
        </p:nvCxnSpPr>
        <p:spPr>
          <a:xfrm flipH="1">
            <a:off x="7280082" y="3874537"/>
            <a:ext cx="943299" cy="9330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1E9C95-ADE8-46D3-A3C7-0CE91750201B}"/>
              </a:ext>
            </a:extLst>
          </p:cNvPr>
          <p:cNvCxnSpPr/>
          <p:nvPr/>
        </p:nvCxnSpPr>
        <p:spPr>
          <a:xfrm flipH="1">
            <a:off x="7280082" y="4242318"/>
            <a:ext cx="943299" cy="159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93F563-F9C8-47B9-BF04-DF643D596D91}"/>
              </a:ext>
            </a:extLst>
          </p:cNvPr>
          <p:cNvCxnSpPr/>
          <p:nvPr/>
        </p:nvCxnSpPr>
        <p:spPr>
          <a:xfrm flipH="1">
            <a:off x="2936681" y="4242318"/>
            <a:ext cx="3482782" cy="1593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91067BE-BCE9-42CF-80A8-231EC9F2C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0" t="71937" r="32628" b="820"/>
          <a:stretch/>
        </p:blipFill>
        <p:spPr>
          <a:xfrm>
            <a:off x="2936682" y="4807598"/>
            <a:ext cx="4343400" cy="1028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2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HTTP Pipelining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49"/>
            <a:ext cx="10018713" cy="3714751"/>
          </a:xfrm>
        </p:spPr>
        <p:txBody>
          <a:bodyPr anchor="t">
            <a:normAutofit/>
          </a:bodyPr>
          <a:lstStyle/>
          <a:p>
            <a:r>
              <a:rPr lang="en-US" dirty="0"/>
              <a:t>String stops on NULL byte</a:t>
            </a:r>
          </a:p>
          <a:p>
            <a:r>
              <a:rPr lang="en-US" dirty="0" err="1"/>
              <a:t>Gzip</a:t>
            </a:r>
            <a:r>
              <a:rPr lang="en-US" dirty="0"/>
              <a:t> will contain NULL bytes</a:t>
            </a:r>
          </a:p>
          <a:p>
            <a:endParaRPr lang="en-US" dirty="0"/>
          </a:p>
          <a:p>
            <a:r>
              <a:rPr lang="en-US" dirty="0"/>
              <a:t>Second method </a:t>
            </a:r>
          </a:p>
          <a:p>
            <a:pPr lvl="1"/>
            <a:r>
              <a:rPr lang="en-US" dirty="0"/>
              <a:t>Finish first HTTP header</a:t>
            </a:r>
          </a:p>
          <a:p>
            <a:pPr lvl="1"/>
            <a:r>
              <a:rPr lang="en-US" dirty="0"/>
              <a:t>Tell protocol headers injected by bot are data</a:t>
            </a:r>
          </a:p>
          <a:p>
            <a:pPr lvl="1"/>
            <a:r>
              <a:rPr lang="en-US" dirty="0"/>
              <a:t>Add additional HTTP requests after first request</a:t>
            </a:r>
          </a:p>
        </p:txBody>
      </p:sp>
    </p:spTree>
    <p:extLst>
      <p:ext uri="{BB962C8B-B14F-4D97-AF65-F5344CB8AC3E}">
        <p14:creationId xmlns:p14="http://schemas.microsoft.com/office/powerpoint/2010/main" val="1649036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HTTP Pipelining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49FE2-F826-4B1A-9BBE-8D7187074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09" y="1501774"/>
            <a:ext cx="10324523" cy="39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83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Sending Exploit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304-EB2F-4CAD-963C-A0B5761D6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88" y="1617648"/>
            <a:ext cx="10115624" cy="399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39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6 – Sending Exploit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B95C955-887D-4A05-B804-D999C96E43AD}"/>
              </a:ext>
            </a:extLst>
          </p:cNvPr>
          <p:cNvSpPr/>
          <p:nvPr/>
        </p:nvSpPr>
        <p:spPr>
          <a:xfrm>
            <a:off x="2971800" y="844551"/>
            <a:ext cx="1670050" cy="469900"/>
          </a:xfrm>
          <a:prstGeom prst="round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Sent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D22B25-6405-4730-AC61-2BF6D835233D}"/>
              </a:ext>
            </a:extLst>
          </p:cNvPr>
          <p:cNvSpPr/>
          <p:nvPr/>
        </p:nvSpPr>
        <p:spPr>
          <a:xfrm>
            <a:off x="2971800" y="2959100"/>
            <a:ext cx="1670050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996ACC-5DA0-46FF-A625-0CD58CA094AD}"/>
              </a:ext>
            </a:extLst>
          </p:cNvPr>
          <p:cNvSpPr/>
          <p:nvPr/>
        </p:nvSpPr>
        <p:spPr>
          <a:xfrm>
            <a:off x="7092951" y="2603500"/>
            <a:ext cx="1670050" cy="1181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 server</a:t>
            </a:r>
          </a:p>
        </p:txBody>
      </p:sp>
      <p:sp>
        <p:nvSpPr>
          <p:cNvPr id="10" name="Rectangle: Single Corner Snipped 9">
            <a:extLst>
              <a:ext uri="{FF2B5EF4-FFF2-40B4-BE49-F238E27FC236}">
                <a16:creationId xmlns:a16="http://schemas.microsoft.com/office/drawing/2014/main" id="{003B8A85-0D8F-4BC7-B069-1103D88DEEF0}"/>
              </a:ext>
            </a:extLst>
          </p:cNvPr>
          <p:cNvSpPr/>
          <p:nvPr/>
        </p:nvSpPr>
        <p:spPr>
          <a:xfrm>
            <a:off x="9959975" y="1851025"/>
            <a:ext cx="1670049" cy="9334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660B263-EC7A-4D85-8119-BE9A284155CF}"/>
              </a:ext>
            </a:extLst>
          </p:cNvPr>
          <p:cNvSpPr/>
          <p:nvPr/>
        </p:nvSpPr>
        <p:spPr>
          <a:xfrm>
            <a:off x="4403726" y="2895602"/>
            <a:ext cx="1098550" cy="5969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 headers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8169FBCA-0511-48B8-9D8A-633F3F86612A}"/>
              </a:ext>
            </a:extLst>
          </p:cNvPr>
          <p:cNvSpPr/>
          <p:nvPr/>
        </p:nvSpPr>
        <p:spPr>
          <a:xfrm>
            <a:off x="7609683" y="3038477"/>
            <a:ext cx="636586" cy="28575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Bot headers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83FABFEB-47AD-4412-B54C-43D4EDC717E9}"/>
              </a:ext>
            </a:extLst>
          </p:cNvPr>
          <p:cNvSpPr/>
          <p:nvPr/>
        </p:nvSpPr>
        <p:spPr>
          <a:xfrm>
            <a:off x="7594202" y="3025778"/>
            <a:ext cx="636586" cy="28575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Gzip</a:t>
            </a:r>
            <a:endParaRPr lang="en-US" sz="800" dirty="0"/>
          </a:p>
          <a:p>
            <a:pPr algn="ctr"/>
            <a:r>
              <a:rPr lang="en-US" sz="800" dirty="0"/>
              <a:t>bomb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A1CC904B-ECD1-480A-AEB6-3A530DBFDEF2}"/>
              </a:ext>
            </a:extLst>
          </p:cNvPr>
          <p:cNvSpPr/>
          <p:nvPr/>
        </p:nvSpPr>
        <p:spPr>
          <a:xfrm>
            <a:off x="4388245" y="2946402"/>
            <a:ext cx="1098550" cy="59690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Gzip</a:t>
            </a:r>
            <a:endParaRPr lang="en-US" dirty="0"/>
          </a:p>
          <a:p>
            <a:pPr algn="ctr"/>
            <a:r>
              <a:rPr lang="en-US" dirty="0"/>
              <a:t>bomb</a:t>
            </a:r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5E9D1B6A-FEDA-4848-AC9F-2092435ACBCD}"/>
              </a:ext>
            </a:extLst>
          </p:cNvPr>
          <p:cNvSpPr/>
          <p:nvPr/>
        </p:nvSpPr>
        <p:spPr>
          <a:xfrm>
            <a:off x="4435475" y="2952750"/>
            <a:ext cx="1098550" cy="59690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  <a:p>
            <a:pPr algn="ctr"/>
            <a:r>
              <a:rPr lang="en-US" dirty="0"/>
              <a:t>request</a:t>
            </a:r>
          </a:p>
        </p:txBody>
      </p:sp>
      <p:sp>
        <p:nvSpPr>
          <p:cNvPr id="17" name="Rectangle: Single Corner Snipped 16">
            <a:extLst>
              <a:ext uri="{FF2B5EF4-FFF2-40B4-BE49-F238E27FC236}">
                <a16:creationId xmlns:a16="http://schemas.microsoft.com/office/drawing/2014/main" id="{43245ECA-319E-46FA-B044-ACEAA980B2A6}"/>
              </a:ext>
            </a:extLst>
          </p:cNvPr>
          <p:cNvSpPr/>
          <p:nvPr/>
        </p:nvSpPr>
        <p:spPr>
          <a:xfrm>
            <a:off x="7258050" y="3549650"/>
            <a:ext cx="1435099" cy="1727199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36BC935F-E4FC-4A49-9F73-59FA2E166266}"/>
              </a:ext>
            </a:extLst>
          </p:cNvPr>
          <p:cNvSpPr/>
          <p:nvPr/>
        </p:nvSpPr>
        <p:spPr>
          <a:xfrm>
            <a:off x="7223123" y="3632199"/>
            <a:ext cx="1549400" cy="1644650"/>
          </a:xfrm>
          <a:prstGeom prst="irregularSeal1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E5FFC9A-5E1A-4FC8-8224-97A3A74C5E23}"/>
              </a:ext>
            </a:extLst>
          </p:cNvPr>
          <p:cNvSpPr/>
          <p:nvPr/>
        </p:nvSpPr>
        <p:spPr>
          <a:xfrm>
            <a:off x="7216773" y="4530726"/>
            <a:ext cx="1504950" cy="1168399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058B8406-0074-4F9F-AE69-D383BE9BBB70}"/>
              </a:ext>
            </a:extLst>
          </p:cNvPr>
          <p:cNvSpPr/>
          <p:nvPr/>
        </p:nvSpPr>
        <p:spPr>
          <a:xfrm>
            <a:off x="9959975" y="4530727"/>
            <a:ext cx="1504950" cy="1168399"/>
          </a:xfrm>
          <a:prstGeom prst="hexag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critical error</a:t>
            </a:r>
          </a:p>
        </p:txBody>
      </p:sp>
      <p:sp>
        <p:nvSpPr>
          <p:cNvPr id="20" name="Smiley Face 19">
            <a:extLst>
              <a:ext uri="{FF2B5EF4-FFF2-40B4-BE49-F238E27FC236}">
                <a16:creationId xmlns:a16="http://schemas.microsoft.com/office/drawing/2014/main" id="{5FF02B3C-10E7-4D7C-A5B8-7CD2FA514BA6}"/>
              </a:ext>
            </a:extLst>
          </p:cNvPr>
          <p:cNvSpPr/>
          <p:nvPr/>
        </p:nvSpPr>
        <p:spPr>
          <a:xfrm>
            <a:off x="10304463" y="4637088"/>
            <a:ext cx="815974" cy="763588"/>
          </a:xfrm>
          <a:prstGeom prst="smileyFac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DE2EF1CF-124E-470D-9FF5-945C14BD559E}"/>
              </a:ext>
            </a:extLst>
          </p:cNvPr>
          <p:cNvSpPr/>
          <p:nvPr/>
        </p:nvSpPr>
        <p:spPr>
          <a:xfrm>
            <a:off x="10925177" y="2446338"/>
            <a:ext cx="636586" cy="28575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Uninstall</a:t>
            </a:r>
          </a:p>
          <a:p>
            <a:pPr algn="ctr"/>
            <a:r>
              <a:rPr lang="en-US" sz="800" dirty="0"/>
              <a:t>command</a:t>
            </a:r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E7EDD5F1-27A3-43BE-8D57-C2AD2F2A5E22}"/>
              </a:ext>
            </a:extLst>
          </p:cNvPr>
          <p:cNvSpPr/>
          <p:nvPr/>
        </p:nvSpPr>
        <p:spPr>
          <a:xfrm>
            <a:off x="4411860" y="2946402"/>
            <a:ext cx="1098550" cy="5969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/next</a:t>
            </a:r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F59EBAAA-42ED-4E73-92EF-5F6F872200A7}"/>
              </a:ext>
            </a:extLst>
          </p:cNvPr>
          <p:cNvSpPr/>
          <p:nvPr/>
        </p:nvSpPr>
        <p:spPr>
          <a:xfrm>
            <a:off x="7378701" y="2878138"/>
            <a:ext cx="1098550" cy="59690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Uninstall</a:t>
            </a:r>
          </a:p>
          <a:p>
            <a:pPr algn="ctr"/>
            <a:r>
              <a:rPr lang="en-US" sz="1600" dirty="0"/>
              <a:t>command</a:t>
            </a:r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A2CF03DE-6FDF-4F11-A095-1BD9688BED45}"/>
              </a:ext>
            </a:extLst>
          </p:cNvPr>
          <p:cNvSpPr/>
          <p:nvPr/>
        </p:nvSpPr>
        <p:spPr>
          <a:xfrm>
            <a:off x="3238501" y="2551112"/>
            <a:ext cx="1250950" cy="1250951"/>
          </a:xfrm>
          <a:prstGeom prst="mathMultiply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418AC9A-455B-4956-899C-FAC74AC2DC03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3806825" y="1314451"/>
            <a:ext cx="0" cy="704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E6F0996-00D2-403B-B1A1-D52C426E6F3F}"/>
              </a:ext>
            </a:extLst>
          </p:cNvPr>
          <p:cNvCxnSpPr>
            <a:stCxn id="5" idx="1"/>
            <a:endCxn id="4" idx="0"/>
          </p:cNvCxnSpPr>
          <p:nvPr/>
        </p:nvCxnSpPr>
        <p:spPr>
          <a:xfrm flipH="1">
            <a:off x="2501900" y="2254250"/>
            <a:ext cx="469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735B60-459B-4593-94D0-62E11D0030CF}"/>
              </a:ext>
            </a:extLst>
          </p:cNvPr>
          <p:cNvCxnSpPr>
            <a:cxnSpLocks/>
            <a:stCxn id="4" idx="1"/>
            <a:endCxn id="8" idx="1"/>
          </p:cNvCxnSpPr>
          <p:nvPr/>
        </p:nvCxnSpPr>
        <p:spPr>
          <a:xfrm>
            <a:off x="1952625" y="2552700"/>
            <a:ext cx="1019175" cy="641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BC4414-1972-4FFF-84E4-9C426D01099F}"/>
              </a:ext>
            </a:extLst>
          </p:cNvPr>
          <p:cNvCxnSpPr>
            <a:cxnSpLocks/>
          </p:cNvCxnSpPr>
          <p:nvPr/>
        </p:nvCxnSpPr>
        <p:spPr>
          <a:xfrm>
            <a:off x="7969248" y="3800476"/>
            <a:ext cx="0" cy="7302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7F0845-1D5D-437F-AB82-CB25220569F1}"/>
              </a:ext>
            </a:extLst>
          </p:cNvPr>
          <p:cNvCxnSpPr>
            <a:stCxn id="18" idx="0"/>
            <a:endCxn id="19" idx="3"/>
          </p:cNvCxnSpPr>
          <p:nvPr/>
        </p:nvCxnSpPr>
        <p:spPr>
          <a:xfrm>
            <a:off x="8721723" y="5114926"/>
            <a:ext cx="123825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72AFC5-5AF0-479B-B279-921A4B7909F6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 flipV="1">
            <a:off x="2016125" y="2254250"/>
            <a:ext cx="955675" cy="7048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EDC451-D716-4FE5-A318-E3F80BBC2698}"/>
              </a:ext>
            </a:extLst>
          </p:cNvPr>
          <p:cNvCxnSpPr>
            <a:stCxn id="5" idx="0"/>
            <a:endCxn id="25" idx="2"/>
          </p:cNvCxnSpPr>
          <p:nvPr/>
        </p:nvCxnSpPr>
        <p:spPr>
          <a:xfrm flipV="1">
            <a:off x="3806825" y="1314451"/>
            <a:ext cx="0" cy="7048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B761E483-1B01-4E9C-8ECB-424C3F410815}"/>
              </a:ext>
            </a:extLst>
          </p:cNvPr>
          <p:cNvSpPr/>
          <p:nvPr/>
        </p:nvSpPr>
        <p:spPr>
          <a:xfrm>
            <a:off x="1403350" y="1955800"/>
            <a:ext cx="1098550" cy="59690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 Stored</a:t>
            </a:r>
          </a:p>
        </p:txBody>
      </p:sp>
      <p:sp>
        <p:nvSpPr>
          <p:cNvPr id="24" name="Rectangle: Single Corner Snipped 23">
            <a:extLst>
              <a:ext uri="{FF2B5EF4-FFF2-40B4-BE49-F238E27FC236}">
                <a16:creationId xmlns:a16="http://schemas.microsoft.com/office/drawing/2014/main" id="{8DC2BA17-581B-4603-A805-FFA9B8F5B1F1}"/>
              </a:ext>
            </a:extLst>
          </p:cNvPr>
          <p:cNvSpPr/>
          <p:nvPr/>
        </p:nvSpPr>
        <p:spPr>
          <a:xfrm>
            <a:off x="1466850" y="2959100"/>
            <a:ext cx="1098550" cy="596900"/>
          </a:xfrm>
          <a:prstGeom prst="snip1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Command Stored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1FB6BE5-FB6B-4653-89D9-BFEB6778517F}"/>
              </a:ext>
            </a:extLst>
          </p:cNvPr>
          <p:cNvSpPr/>
          <p:nvPr/>
        </p:nvSpPr>
        <p:spPr>
          <a:xfrm>
            <a:off x="2971800" y="2019300"/>
            <a:ext cx="1670050" cy="46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</a:t>
            </a:r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E8F093C3-8EED-41D0-922C-BFE21FB75953}"/>
              </a:ext>
            </a:extLst>
          </p:cNvPr>
          <p:cNvSpPr/>
          <p:nvPr/>
        </p:nvSpPr>
        <p:spPr>
          <a:xfrm>
            <a:off x="3193992" y="1609725"/>
            <a:ext cx="1250950" cy="1250951"/>
          </a:xfrm>
          <a:prstGeom prst="mathMultiply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BBBD75-DD2D-49F4-BC80-9A3C8C60E5AB}"/>
              </a:ext>
            </a:extLst>
          </p:cNvPr>
          <p:cNvSpPr/>
          <p:nvPr/>
        </p:nvSpPr>
        <p:spPr>
          <a:xfrm>
            <a:off x="2971800" y="844551"/>
            <a:ext cx="1670050" cy="469900"/>
          </a:xfrm>
          <a:prstGeom prst="round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Sent</a:t>
            </a:r>
          </a:p>
        </p:txBody>
      </p:sp>
    </p:spTree>
    <p:extLst>
      <p:ext uri="{BB962C8B-B14F-4D97-AF65-F5344CB8AC3E}">
        <p14:creationId xmlns:p14="http://schemas.microsoft.com/office/powerpoint/2010/main" val="237581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24531 -0.00347 " pathEditMode="relative" rAng="0" ptsTypes="AA">
                                      <p:cBhvr>
                                        <p:cTn id="36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0.19896 -0.163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24401 -0.00255 " pathEditMode="relative" rAng="0" ptsTypes="AA">
                                      <p:cBhvr>
                                        <p:cTn id="50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20026 -0.1113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3" y="-557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24271 -0.002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026 -0.11134 L 0.10183 -0.11134 C 0.05404 -0.11134 0.00339 -0.04583 0.00339 0.00811 L 0.00339 0.12848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00625 -0.39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24336 -0.0092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27187 0.0863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32825 0.00325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6" grpId="0" animBg="1"/>
      <p:bldP spid="6" grpId="1" animBg="1"/>
      <p:bldP spid="18" grpId="0" animBg="1"/>
      <p:bldP spid="19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6" grpId="0" animBg="1"/>
      <p:bldP spid="4" grpId="0" animBg="1"/>
      <p:bldP spid="4" grpId="1" animBg="1"/>
      <p:bldP spid="24" grpId="0" animBg="1"/>
      <p:bldP spid="27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A67C-A5E6-4303-B403-399FBCFC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20" y="2380684"/>
            <a:ext cx="10018713" cy="1752599"/>
          </a:xfrm>
        </p:spPr>
        <p:txBody>
          <a:bodyPr>
            <a:norm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4379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Snort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9350"/>
            <a:ext cx="10663240" cy="5010149"/>
          </a:xfrm>
        </p:spPr>
        <p:txBody>
          <a:bodyPr anchor="t">
            <a:normAutofit/>
          </a:bodyPr>
          <a:lstStyle/>
          <a:p>
            <a:r>
              <a:rPr lang="en-US" dirty="0"/>
              <a:t>Wrong Protocol Version</a:t>
            </a:r>
          </a:p>
          <a:p>
            <a:pPr lvl="1"/>
            <a:r>
              <a:rPr lang="en-US" dirty="0"/>
              <a:t>alert </a:t>
            </a:r>
            <a:r>
              <a:rPr lang="en-US" dirty="0" err="1"/>
              <a:t>tcp</a:t>
            </a:r>
            <a:r>
              <a:rPr lang="en-US" dirty="0"/>
              <a:t> 172.21.37.124 8883 -&gt; any </a:t>
            </a:r>
            <a:r>
              <a:rPr lang="en-US" dirty="0" err="1"/>
              <a:t>any</a:t>
            </a:r>
            <a:r>
              <a:rPr lang="en-US" dirty="0"/>
              <a:t> (</a:t>
            </a:r>
            <a:r>
              <a:rPr lang="en-US" dirty="0" err="1"/>
              <a:t>msg</a:t>
            </a:r>
            <a:r>
              <a:rPr lang="en-US" dirty="0"/>
              <a:t>:"</a:t>
            </a:r>
            <a:r>
              <a:rPr lang="en-US" dirty="0" err="1"/>
              <a:t>poss</a:t>
            </a:r>
            <a:r>
              <a:rPr lang="en-US" dirty="0"/>
              <a:t> malicious - Wrong protocol"; </a:t>
            </a:r>
            <a:r>
              <a:rPr lang="en-US" dirty="0" err="1"/>
              <a:t>dsize</a:t>
            </a:r>
            <a:r>
              <a:rPr lang="en-US" dirty="0"/>
              <a:t>: 7; content:"|46|"; </a:t>
            </a:r>
            <a:r>
              <a:rPr lang="en-US" dirty="0" err="1"/>
              <a:t>rawbytes</a:t>
            </a:r>
            <a:r>
              <a:rPr lang="en-US" dirty="0"/>
              <a:t>; offset: 6; depth: 1; </a:t>
            </a:r>
            <a:r>
              <a:rPr lang="en-US" dirty="0" err="1"/>
              <a:t>sid</a:t>
            </a:r>
            <a:r>
              <a:rPr lang="en-US" dirty="0"/>
              <a:t>: 1000000;)</a:t>
            </a:r>
          </a:p>
          <a:p>
            <a:endParaRPr lang="en-US" dirty="0"/>
          </a:p>
          <a:p>
            <a:r>
              <a:rPr lang="en-US" dirty="0"/>
              <a:t>Handshake Failure</a:t>
            </a:r>
          </a:p>
          <a:p>
            <a:pPr lvl="1"/>
            <a:r>
              <a:rPr lang="en-US" dirty="0"/>
              <a:t>alert </a:t>
            </a:r>
            <a:r>
              <a:rPr lang="en-US" dirty="0" err="1"/>
              <a:t>tcp</a:t>
            </a:r>
            <a:r>
              <a:rPr lang="en-US" dirty="0"/>
              <a:t> 172.21.37.124 8883 -&gt; any </a:t>
            </a:r>
            <a:r>
              <a:rPr lang="en-US" dirty="0" err="1"/>
              <a:t>any</a:t>
            </a:r>
            <a:r>
              <a:rPr lang="en-US" dirty="0"/>
              <a:t> (</a:t>
            </a:r>
            <a:r>
              <a:rPr lang="en-US" dirty="0" err="1"/>
              <a:t>msg</a:t>
            </a:r>
            <a:r>
              <a:rPr lang="en-US" dirty="0"/>
              <a:t>:"</a:t>
            </a:r>
            <a:r>
              <a:rPr lang="en-US" dirty="0" err="1"/>
              <a:t>poss</a:t>
            </a:r>
            <a:r>
              <a:rPr lang="en-US" dirty="0"/>
              <a:t> malicious - Handshake failure"; </a:t>
            </a:r>
            <a:r>
              <a:rPr lang="en-US" dirty="0" err="1"/>
              <a:t>dsize</a:t>
            </a:r>
            <a:r>
              <a:rPr lang="en-US" dirty="0"/>
              <a:t>: 7; content:"|28|"; </a:t>
            </a:r>
            <a:r>
              <a:rPr lang="en-US" dirty="0" err="1"/>
              <a:t>rawbytes</a:t>
            </a:r>
            <a:r>
              <a:rPr lang="en-US" dirty="0"/>
              <a:t>; offset: 6; depth: 1; </a:t>
            </a:r>
            <a:r>
              <a:rPr lang="en-US" dirty="0" err="1"/>
              <a:t>sid</a:t>
            </a:r>
            <a:r>
              <a:rPr lang="en-US" dirty="0"/>
              <a:t>: 1000001;)</a:t>
            </a:r>
          </a:p>
          <a:p>
            <a:endParaRPr lang="en-US" dirty="0"/>
          </a:p>
          <a:p>
            <a:r>
              <a:rPr lang="en-US" dirty="0"/>
              <a:t>Encrypted Alert</a:t>
            </a:r>
          </a:p>
          <a:p>
            <a:pPr lvl="1"/>
            <a:r>
              <a:rPr lang="en-US" dirty="0"/>
              <a:t>alert </a:t>
            </a:r>
            <a:r>
              <a:rPr lang="en-US" dirty="0" err="1"/>
              <a:t>tcp</a:t>
            </a:r>
            <a:r>
              <a:rPr lang="en-US" dirty="0"/>
              <a:t> 172.21.37.124 8883 -&gt; any </a:t>
            </a:r>
            <a:r>
              <a:rPr lang="en-US" dirty="0" err="1"/>
              <a:t>any</a:t>
            </a:r>
            <a:r>
              <a:rPr lang="en-US" dirty="0"/>
              <a:t> (</a:t>
            </a:r>
            <a:r>
              <a:rPr lang="en-US" dirty="0" err="1"/>
              <a:t>msg</a:t>
            </a:r>
            <a:r>
              <a:rPr lang="en-US" dirty="0"/>
              <a:t>:"</a:t>
            </a:r>
            <a:r>
              <a:rPr lang="en-US" dirty="0" err="1"/>
              <a:t>poss</a:t>
            </a:r>
            <a:r>
              <a:rPr lang="en-US" dirty="0"/>
              <a:t> malicious - Encrypted alert"; flags: FPA; </a:t>
            </a:r>
            <a:r>
              <a:rPr lang="en-US" dirty="0" err="1"/>
              <a:t>dsize</a:t>
            </a:r>
            <a:r>
              <a:rPr lang="en-US" dirty="0"/>
              <a:t>: 31; content:"|15|"; </a:t>
            </a:r>
            <a:r>
              <a:rPr lang="en-US" dirty="0" err="1"/>
              <a:t>rawbytes</a:t>
            </a:r>
            <a:r>
              <a:rPr lang="en-US" dirty="0"/>
              <a:t>; offset: 0; depth: 1; </a:t>
            </a:r>
            <a:r>
              <a:rPr lang="en-US" dirty="0" err="1"/>
              <a:t>sid</a:t>
            </a:r>
            <a:r>
              <a:rPr lang="en-US" dirty="0"/>
              <a:t>: 1000002;)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5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0423AA-1078-48D9-AC1E-89A4DD95D628}"/>
              </a:ext>
            </a:extLst>
          </p:cNvPr>
          <p:cNvSpPr/>
          <p:nvPr/>
        </p:nvSpPr>
        <p:spPr>
          <a:xfrm>
            <a:off x="1246379" y="2474335"/>
            <a:ext cx="10945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alert </a:t>
            </a:r>
            <a:r>
              <a:rPr lang="en-US" sz="2400" dirty="0" err="1"/>
              <a:t>tcp</a:t>
            </a:r>
            <a:r>
              <a:rPr lang="en-US" sz="2400" dirty="0"/>
              <a:t> 172.21.37.124 8883 -&gt; any </a:t>
            </a:r>
            <a:r>
              <a:rPr lang="en-US" sz="2400" dirty="0" err="1"/>
              <a:t>any</a:t>
            </a:r>
            <a:r>
              <a:rPr lang="en-US" sz="2400" dirty="0"/>
              <a:t> (</a:t>
            </a:r>
            <a:r>
              <a:rPr lang="en-US" sz="2400" dirty="0" err="1"/>
              <a:t>msg</a:t>
            </a:r>
            <a:r>
              <a:rPr lang="en-US" sz="2400" dirty="0"/>
              <a:t>:"</a:t>
            </a:r>
            <a:r>
              <a:rPr lang="en-US" sz="2400" dirty="0" err="1"/>
              <a:t>poss</a:t>
            </a:r>
            <a:r>
              <a:rPr lang="en-US" sz="2400" dirty="0"/>
              <a:t> malicious - Encrypted alert"; flags: FPA; </a:t>
            </a:r>
            <a:r>
              <a:rPr lang="en-US" sz="2400" dirty="0" err="1"/>
              <a:t>dsize</a:t>
            </a:r>
            <a:r>
              <a:rPr lang="en-US" sz="2400" dirty="0"/>
              <a:t>: 31; content:"|15|"; </a:t>
            </a:r>
            <a:r>
              <a:rPr lang="en-US" sz="2400" dirty="0" err="1"/>
              <a:t>rawbytes</a:t>
            </a:r>
            <a:r>
              <a:rPr lang="en-US" sz="2400" dirty="0"/>
              <a:t>; offset: 0; depth: 1; </a:t>
            </a:r>
            <a:r>
              <a:rPr lang="en-US" sz="2400" dirty="0" err="1"/>
              <a:t>sid</a:t>
            </a:r>
            <a:r>
              <a:rPr lang="en-US" sz="2400" dirty="0"/>
              <a:t>: 1000002;)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AA60E-D506-407A-9682-F68808B20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933450"/>
          </a:xfrm>
        </p:spPr>
        <p:txBody>
          <a:bodyPr/>
          <a:lstStyle/>
          <a:p>
            <a:r>
              <a:rPr lang="en-US" dirty="0"/>
              <a:t>Task 2 – Snort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8BC9-E9FA-4DDD-979F-FF39A281A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45332"/>
            <a:ext cx="10018713" cy="1510568"/>
          </a:xfrm>
        </p:spPr>
        <p:txBody>
          <a:bodyPr anchor="t">
            <a:normAutofit/>
          </a:bodyPr>
          <a:lstStyle/>
          <a:p>
            <a:r>
              <a:rPr lang="en-US" dirty="0"/>
              <a:t>Encrypted Alert breakout</a:t>
            </a:r>
          </a:p>
          <a:p>
            <a:pPr lvl="1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85EB51-CBC0-46A9-A5B7-AD66AB3B53ED}"/>
              </a:ext>
            </a:extLst>
          </p:cNvPr>
          <p:cNvSpPr/>
          <p:nvPr/>
        </p:nvSpPr>
        <p:spPr>
          <a:xfrm>
            <a:off x="2143679" y="1875306"/>
            <a:ext cx="1954925" cy="4361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 IP and port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275ACC-691B-4FE5-8BA5-0FA3B99CD033}"/>
              </a:ext>
            </a:extLst>
          </p:cNvPr>
          <p:cNvSpPr/>
          <p:nvPr/>
        </p:nvSpPr>
        <p:spPr>
          <a:xfrm>
            <a:off x="2437427" y="2567984"/>
            <a:ext cx="2372698" cy="330706"/>
          </a:xfrm>
          <a:prstGeom prst="rect">
            <a:avLst/>
          </a:prstGeom>
          <a:solidFill>
            <a:srgbClr val="F8CBAD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4794F6-C46E-4E58-BA15-412A21F4F8B2}"/>
              </a:ext>
            </a:extLst>
          </p:cNvPr>
          <p:cNvSpPr/>
          <p:nvPr/>
        </p:nvSpPr>
        <p:spPr>
          <a:xfrm>
            <a:off x="5116147" y="2559367"/>
            <a:ext cx="1041766" cy="342097"/>
          </a:xfrm>
          <a:prstGeom prst="rect">
            <a:avLst/>
          </a:prstGeom>
          <a:solidFill>
            <a:srgbClr val="F8CBAD">
              <a:alpha val="2509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A3D8CD-9263-4107-9943-672029565085}"/>
              </a:ext>
            </a:extLst>
          </p:cNvPr>
          <p:cNvSpPr/>
          <p:nvPr/>
        </p:nvSpPr>
        <p:spPr>
          <a:xfrm>
            <a:off x="4766123" y="1837735"/>
            <a:ext cx="2479227" cy="4361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client and 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0E99A5-DFA9-499A-94AB-0CAF38A895D5}"/>
              </a:ext>
            </a:extLst>
          </p:cNvPr>
          <p:cNvSpPr/>
          <p:nvPr/>
        </p:nvSpPr>
        <p:spPr>
          <a:xfrm>
            <a:off x="1298575" y="2926352"/>
            <a:ext cx="628648" cy="342096"/>
          </a:xfrm>
          <a:prstGeom prst="rect">
            <a:avLst/>
          </a:prstGeom>
          <a:solidFill>
            <a:schemeClr val="accent3">
              <a:lumMod val="40000"/>
              <a:lumOff val="60000"/>
              <a:alpha val="25098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19801E-4805-4FB9-9414-009FC8306B62}"/>
              </a:ext>
            </a:extLst>
          </p:cNvPr>
          <p:cNvSpPr/>
          <p:nvPr/>
        </p:nvSpPr>
        <p:spPr>
          <a:xfrm>
            <a:off x="1107712" y="4263501"/>
            <a:ext cx="3427893" cy="5907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for flags FIN, PSH, 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67012-9A45-4B75-AB37-E5459E0E1D42}"/>
              </a:ext>
            </a:extLst>
          </p:cNvPr>
          <p:cNvSpPr/>
          <p:nvPr/>
        </p:nvSpPr>
        <p:spPr>
          <a:xfrm>
            <a:off x="1949448" y="2926352"/>
            <a:ext cx="1084265" cy="342097"/>
          </a:xfrm>
          <a:prstGeom prst="rect">
            <a:avLst/>
          </a:prstGeom>
          <a:solidFill>
            <a:schemeClr val="accent1">
              <a:lumMod val="60000"/>
              <a:lumOff val="40000"/>
              <a:alpha val="25098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9B2B23-CCF5-40EB-A2C4-F1F26B35071D}"/>
              </a:ext>
            </a:extLst>
          </p:cNvPr>
          <p:cNvSpPr/>
          <p:nvPr/>
        </p:nvSpPr>
        <p:spPr>
          <a:xfrm>
            <a:off x="1748010" y="3566326"/>
            <a:ext cx="2000579" cy="4361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size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77DC7-23BB-4AF7-A29A-7E24DE35DD2F}"/>
              </a:ext>
            </a:extLst>
          </p:cNvPr>
          <p:cNvSpPr/>
          <p:nvPr/>
        </p:nvSpPr>
        <p:spPr>
          <a:xfrm>
            <a:off x="3121142" y="2933524"/>
            <a:ext cx="1863607" cy="328573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DD847D-DD15-4D43-AE95-D68C744A5807}"/>
              </a:ext>
            </a:extLst>
          </p:cNvPr>
          <p:cNvSpPr/>
          <p:nvPr/>
        </p:nvSpPr>
        <p:spPr>
          <a:xfrm>
            <a:off x="3963080" y="3566326"/>
            <a:ext cx="1738641" cy="436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for 0x15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93837-3FF2-42DB-AE1E-9FC01518198C}"/>
              </a:ext>
            </a:extLst>
          </p:cNvPr>
          <p:cNvSpPr/>
          <p:nvPr/>
        </p:nvSpPr>
        <p:spPr>
          <a:xfrm>
            <a:off x="6327772" y="2926352"/>
            <a:ext cx="1139828" cy="335296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ACBEF6-A2A9-4CA6-86A3-B02BB0670B50}"/>
              </a:ext>
            </a:extLst>
          </p:cNvPr>
          <p:cNvSpPr/>
          <p:nvPr/>
        </p:nvSpPr>
        <p:spPr>
          <a:xfrm>
            <a:off x="4766123" y="4340736"/>
            <a:ext cx="2100141" cy="436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raw bytes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156226-1F95-41F2-9604-279DB45A8D14}"/>
              </a:ext>
            </a:extLst>
          </p:cNvPr>
          <p:cNvSpPr/>
          <p:nvPr/>
        </p:nvSpPr>
        <p:spPr>
          <a:xfrm>
            <a:off x="5027948" y="2926801"/>
            <a:ext cx="1264902" cy="335296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CF2184-27A7-4FD5-88E3-E567C3D3BBAF}"/>
              </a:ext>
            </a:extLst>
          </p:cNvPr>
          <p:cNvSpPr/>
          <p:nvPr/>
        </p:nvSpPr>
        <p:spPr>
          <a:xfrm>
            <a:off x="6069710" y="3742274"/>
            <a:ext cx="2300343" cy="436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check at offset 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BE8811-0FE4-40F6-8660-231DC35FB847}"/>
              </a:ext>
            </a:extLst>
          </p:cNvPr>
          <p:cNvSpPr/>
          <p:nvPr/>
        </p:nvSpPr>
        <p:spPr>
          <a:xfrm>
            <a:off x="7493653" y="2926352"/>
            <a:ext cx="1139828" cy="342096"/>
          </a:xfrm>
          <a:prstGeom prst="rect">
            <a:avLst/>
          </a:prstGeom>
          <a:solidFill>
            <a:schemeClr val="accent6">
              <a:lumMod val="40000"/>
              <a:lumOff val="60000"/>
              <a:alpha val="25098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330246-DDFA-4602-862D-5BE9C9C1EBB4}"/>
              </a:ext>
            </a:extLst>
          </p:cNvPr>
          <p:cNvSpPr/>
          <p:nvPr/>
        </p:nvSpPr>
        <p:spPr>
          <a:xfrm>
            <a:off x="8799034" y="3516189"/>
            <a:ext cx="1880201" cy="43618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only 1 byte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E252B-164E-48A5-A7B5-AF1D4050823D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flipH="1">
            <a:off x="5637030" y="2273915"/>
            <a:ext cx="368707" cy="2854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D370FF-9720-4798-918A-53E0F7A4456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21142" y="2311486"/>
            <a:ext cx="0" cy="2564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614B31-49FB-4E23-8F38-97CF42CE61F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816194" y="3261648"/>
            <a:ext cx="0" cy="10790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41B3B9-9168-4E8F-8F4C-597C2B9613E6}"/>
              </a:ext>
            </a:extLst>
          </p:cNvPr>
          <p:cNvCxnSpPr>
            <a:cxnSpLocks/>
            <a:stCxn id="24" idx="1"/>
            <a:endCxn id="23" idx="2"/>
          </p:cNvCxnSpPr>
          <p:nvPr/>
        </p:nvCxnSpPr>
        <p:spPr>
          <a:xfrm flipH="1" flipV="1">
            <a:off x="8063567" y="3268448"/>
            <a:ext cx="735467" cy="4658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A55F34-E215-48BE-98DA-19FECC1CDF68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587764" y="3268448"/>
            <a:ext cx="25135" cy="9950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003844-8530-4D5E-8F13-2D62B20DD6C7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7219882" y="3268448"/>
            <a:ext cx="0" cy="4738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3645C6-0C02-4603-97B0-2F5E031A5254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H="1" flipV="1">
            <a:off x="2491581" y="3268449"/>
            <a:ext cx="256719" cy="2978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F7699B-FFAA-445E-9B1B-C38085C1BC3D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832401" y="3261648"/>
            <a:ext cx="1" cy="3046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0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385</TotalTime>
  <Words>1992</Words>
  <Application>Microsoft Office PowerPoint</Application>
  <PresentationFormat>Widescreen</PresentationFormat>
  <Paragraphs>413</Paragraphs>
  <Slides>74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Bitstream Vera Sans Mono</vt:lpstr>
      <vt:lpstr>Calibri</vt:lpstr>
      <vt:lpstr>Corbel</vt:lpstr>
      <vt:lpstr>Parallax</vt:lpstr>
      <vt:lpstr>NSA Codebreaker 2017</vt:lpstr>
      <vt:lpstr>Task 1 - Analyze Suspicious Traffic</vt:lpstr>
      <vt:lpstr>Task 1 - Conversations</vt:lpstr>
      <vt:lpstr>Task 1 – Deeper Look</vt:lpstr>
      <vt:lpstr>Task 2 - Analyze Suspicious Traffic</vt:lpstr>
      <vt:lpstr>Task 2 – Connection Errors</vt:lpstr>
      <vt:lpstr>Task 2 – Connection Errors</vt:lpstr>
      <vt:lpstr>Task 2 – Snort Rules</vt:lpstr>
      <vt:lpstr>Task 2 – Snort Rule</vt:lpstr>
      <vt:lpstr>Task 2 – Snort Results</vt:lpstr>
      <vt:lpstr>Task 2 – Malicious Traffic</vt:lpstr>
      <vt:lpstr>Task 3 - Analyze C Source Code</vt:lpstr>
      <vt:lpstr>Task 3 - Analyze C Source Code</vt:lpstr>
      <vt:lpstr>Task 3 - Analyze C Source Code</vt:lpstr>
      <vt:lpstr>Task 3 - Analyze C Source Code</vt:lpstr>
      <vt:lpstr>Task 3 - Analyze C Source Code</vt:lpstr>
      <vt:lpstr>Task 3 - Result</vt:lpstr>
      <vt:lpstr>Task 4 - Analyze Linux Library</vt:lpstr>
      <vt:lpstr>Task 4 - Legitimate Message</vt:lpstr>
      <vt:lpstr>Task 4 - Legitimate Message</vt:lpstr>
      <vt:lpstr>Task 4 - Legitimate Message</vt:lpstr>
      <vt:lpstr>Task 4 – Library Function Flow</vt:lpstr>
      <vt:lpstr>Task 4 - Library Function Flow</vt:lpstr>
      <vt:lpstr>Task 4 – Fake Message</vt:lpstr>
      <vt:lpstr>Task 4 – Success</vt:lpstr>
      <vt:lpstr>Task 5 – Analyze Linux Memory Capture</vt:lpstr>
      <vt:lpstr>Task 5 – Malicious Process</vt:lpstr>
      <vt:lpstr>Task 5 – Malicious Process</vt:lpstr>
      <vt:lpstr>Task 5 – Attacker’s MQTT Topic</vt:lpstr>
      <vt:lpstr>Task 5 – Attacker’s MQTT Topic</vt:lpstr>
      <vt:lpstr>Task 5 – Identifying Information</vt:lpstr>
      <vt:lpstr>Task 5 – Identifying Information</vt:lpstr>
      <vt:lpstr>Task 5 – Identifying Information</vt:lpstr>
      <vt:lpstr>Task 5 – Identifying Information</vt:lpstr>
      <vt:lpstr>Task 5 – Identifying Information</vt:lpstr>
      <vt:lpstr>Task 5 – Identifying Information</vt:lpstr>
      <vt:lpstr>Task 5 – Identifying Information</vt:lpstr>
      <vt:lpstr>Task 5 – Identifying Information</vt:lpstr>
      <vt:lpstr>Task 6 – Exploit Attacker’s C2 Server</vt:lpstr>
      <vt:lpstr>Task 6 – Getting C2 Server to run</vt:lpstr>
      <vt:lpstr>Task 6 – Getting C2 Server to run</vt:lpstr>
      <vt:lpstr>Task 6 – Getting C2 Server to run</vt:lpstr>
      <vt:lpstr>Task 6 – Getting Pyserver code</vt:lpstr>
      <vt:lpstr>Task 6 – Web Server URLs</vt:lpstr>
      <vt:lpstr>Task 6 – ServerCfg code</vt:lpstr>
      <vt:lpstr>Task 6 – ServerCfg code</vt:lpstr>
      <vt:lpstr>Task 6 – Format String</vt:lpstr>
      <vt:lpstr>Task 6 – Python Pickle</vt:lpstr>
      <vt:lpstr>Task 6 – Python Pickle</vt:lpstr>
      <vt:lpstr>Task 6 – Testing Pickle</vt:lpstr>
      <vt:lpstr>Task 6 – Causing Critical Error</vt:lpstr>
      <vt:lpstr>Task 6 – Memory Error</vt:lpstr>
      <vt:lpstr>Task 6 – Memory Error</vt:lpstr>
      <vt:lpstr>Task 6 – Test Exploit</vt:lpstr>
      <vt:lpstr>Task 6 – Determine Bot Commands</vt:lpstr>
      <vt:lpstr>Task 6 – Determine Bot Commands</vt:lpstr>
      <vt:lpstr>Task 6 – Determine Bot Commands</vt:lpstr>
      <vt:lpstr>Task 6 – Repair First Command</vt:lpstr>
      <vt:lpstr>Task 6 – Repair First Command</vt:lpstr>
      <vt:lpstr>Task 6 – Bridge Command Arguments</vt:lpstr>
      <vt:lpstr>Task 6 – Bridge Command Arguments</vt:lpstr>
      <vt:lpstr>Task 6 – Sending Enable Bridge Command</vt:lpstr>
      <vt:lpstr>Task 6 – What Commands Bot Has</vt:lpstr>
      <vt:lpstr>Task 6 – What Commands Bot Has</vt:lpstr>
      <vt:lpstr>Task 6 – Uninstall Command</vt:lpstr>
      <vt:lpstr>Task 6 – Uninstall Command</vt:lpstr>
      <vt:lpstr>Task 6 – Delivering Exploit</vt:lpstr>
      <vt:lpstr>Task 6 – Delivering Exploit</vt:lpstr>
      <vt:lpstr>Task 6 – HTTP Pipelining</vt:lpstr>
      <vt:lpstr>Task 6 – HTTP Pipelining</vt:lpstr>
      <vt:lpstr>Task 6 – HTTP Pipelining Format</vt:lpstr>
      <vt:lpstr>Task 6 – Sending Exploit</vt:lpstr>
      <vt:lpstr>Task 6 – Sending Exploit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NSA Codebreaker 2017</dc:title>
  <dc:creator>Jonathan armer</dc:creator>
  <cp:lastModifiedBy>Jonathan armer</cp:lastModifiedBy>
  <cp:revision>49</cp:revision>
  <dcterms:created xsi:type="dcterms:W3CDTF">2018-03-26T22:43:59Z</dcterms:created>
  <dcterms:modified xsi:type="dcterms:W3CDTF">2018-08-30T02:26:09Z</dcterms:modified>
</cp:coreProperties>
</file>